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Ubuntu Light"/>
      <p:regular r:id="rId42"/>
      <p:bold r:id="rId43"/>
      <p:italic r:id="rId44"/>
      <p:boldItalic r:id="rId45"/>
    </p:embeddedFont>
    <p:embeddedFont>
      <p:font typeface="Caveat"/>
      <p:regular r:id="rId46"/>
      <p:bold r:id="rId47"/>
    </p:embeddedFont>
    <p:embeddedFont>
      <p:font typeface="Lato"/>
      <p:regular r:id="rId48"/>
      <p:bold r:id="rId49"/>
      <p:italic r:id="rId50"/>
      <p:boldItalic r:id="rId51"/>
    </p:embeddedFont>
    <p:embeddedFont>
      <p:font typeface="Unica One"/>
      <p:regular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3" roundtripDataSignature="AMtx7miJuxxN5M6jK614Tf23R+0UDCly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UbuntuLight-regular.fntdata"/><Relationship Id="rId41" Type="http://schemas.openxmlformats.org/officeDocument/2006/relationships/slide" Target="slides/slide36.xml"/><Relationship Id="rId44" Type="http://schemas.openxmlformats.org/officeDocument/2006/relationships/font" Target="fonts/UbuntuLight-italic.fntdata"/><Relationship Id="rId43" Type="http://schemas.openxmlformats.org/officeDocument/2006/relationships/font" Target="fonts/UbuntuLight-bold.fntdata"/><Relationship Id="rId46" Type="http://schemas.openxmlformats.org/officeDocument/2006/relationships/font" Target="fonts/Caveat-regular.fntdata"/><Relationship Id="rId45" Type="http://schemas.openxmlformats.org/officeDocument/2006/relationships/font" Target="fonts/UbuntuLigh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-regular.fntdata"/><Relationship Id="rId47" Type="http://schemas.openxmlformats.org/officeDocument/2006/relationships/font" Target="fonts/Caveat-bold.fntdata"/><Relationship Id="rId49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boldItalic.fntdata"/><Relationship Id="rId50" Type="http://schemas.openxmlformats.org/officeDocument/2006/relationships/font" Target="fonts/Lato-italic.fntdata"/><Relationship Id="rId53" Type="http://customschemas.google.com/relationships/presentationmetadata" Target="metadata"/><Relationship Id="rId52" Type="http://schemas.openxmlformats.org/officeDocument/2006/relationships/font" Target="fonts/UnicaOne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7" name="Google Shape;14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084203bc61_0_1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1084203bc61_0_1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084203bc61_0_18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8" name="Google Shape;248;g1084203bc61_0_18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84203bc61_0_15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0" name="Google Shape;260;g1084203bc61_0_15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084203bc61_0_18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2" name="Google Shape;282;g1084203bc61_0_18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084203bc61_0_16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4" name="Google Shape;294;g1084203bc61_0_16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084203bc61_0_18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6" name="Google Shape;316;g1084203bc61_0_18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084203bc61_0_16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8" name="Google Shape;328;g1084203bc61_0_16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0844593f7d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10844593f7d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084203bc61_0_16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g1084203bc61_0_1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084203bc61_0_17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4" name="Google Shape;364;g1084203bc61_0_17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84203bc61_0_13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5" name="Google Shape;155;g1084203bc61_0_13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084203bc61_0_16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Additional Facts: 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Desktop User Web Revenue: $886,243,453, Unique User: 1,277,345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Mobile User Web Revenue: $1,037,527,919, Unique User: 2,337,248</a:t>
            </a:r>
            <a:endParaRPr/>
          </a:p>
        </p:txBody>
      </p:sp>
      <p:sp>
        <p:nvSpPr>
          <p:cNvPr id="374" name="Google Shape;374;g1084203bc61_0_16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084203bc61_0_17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9" name="Google Shape;389;g1084203bc61_0_17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084203bc61_0_1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g1084203bc61_0_1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084203bc61_0_19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084203bc61_0_1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084203bc61_0_19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g1084203bc61_0_1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0832c0a80d_0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9" name="Google Shape;459;g10832c0a80d_0_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084203bc61_0_19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2" name="Google Shape;482;g1084203bc61_0_19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084203bc61_0_1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8" name="Google Shape;488;g1084203bc61_0_1814:notes"/>
          <p:cNvSpPr/>
          <p:nvPr>
            <p:ph idx="2" type="sldImg"/>
          </p:nvPr>
        </p:nvSpPr>
        <p:spPr>
          <a:xfrm>
            <a:off x="402262" y="686343"/>
            <a:ext cx="6053400" cy="3428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0832c0a80d_0_1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6" name="Google Shape;496;g10832c0a80d_0_1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0832c0a80d_0_2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2" name="Google Shape;502;g10832c0a80d_0_2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832c0a80d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10832c0a80d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0832c0a80d_0_2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8" name="Google Shape;508;g10832c0a80d_0_2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0832c0a80d_0_2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4" name="Google Shape;514;g10832c0a80d_0_2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0832c0a80d_0_2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0" name="Google Shape;520;g10832c0a80d_0_2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0832c0a80d_0_2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6" name="Google Shape;526;g10832c0a80d_0_2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0832c0a80d_0_2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2" name="Google Shape;532;g10832c0a80d_0_2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832c0a80d_0_2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8" name="Google Shape;538;g10832c0a80d_0_2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0832c0a80d_0_2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4" name="Google Shape;544;g10832c0a80d_0_2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84203bc61_0_11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9" name="Google Shape;169;g1084203bc61_0_1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084203bc61_0_14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1084203bc61_0_14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6" name="Google Shape;186;g1084203bc61_0_14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084203bc61_0_1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1084203bc61_0_1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832c0a80d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0" name="Google Shape;200;g10832c0a80d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084203bc61_0_15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8" name="Google Shape;208;g1084203bc61_0_15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084203bc61_0_1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1084203bc61_0_1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2;p30"/>
          <p:cNvGrpSpPr/>
          <p:nvPr/>
        </p:nvGrpSpPr>
        <p:grpSpPr>
          <a:xfrm>
            <a:off x="641794" y="803491"/>
            <a:ext cx="2317316" cy="2317316"/>
            <a:chOff x="855726" y="1987652"/>
            <a:chExt cx="3089755" cy="3089755"/>
          </a:xfrm>
        </p:grpSpPr>
        <p:sp>
          <p:nvSpPr>
            <p:cNvPr id="13" name="Google Shape;13;p30"/>
            <p:cNvSpPr/>
            <p:nvPr/>
          </p:nvSpPr>
          <p:spPr>
            <a:xfrm>
              <a:off x="855726" y="1987652"/>
              <a:ext cx="3089755" cy="3089755"/>
            </a:xfrm>
            <a:prstGeom prst="ellipse">
              <a:avLst/>
            </a:prstGeom>
            <a:solidFill>
              <a:schemeClr val="accent2">
                <a:alpha val="5882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4" name="Google Shape;14;p30"/>
            <p:cNvSpPr/>
            <p:nvPr/>
          </p:nvSpPr>
          <p:spPr>
            <a:xfrm>
              <a:off x="1397024" y="2528951"/>
              <a:ext cx="2007158" cy="2007158"/>
            </a:xfrm>
            <a:prstGeom prst="ellipse">
              <a:avLst/>
            </a:prstGeom>
            <a:solidFill>
              <a:schemeClr val="accent2">
                <a:alpha val="9019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" name="Google Shape;15;p30"/>
            <p:cNvSpPr/>
            <p:nvPr/>
          </p:nvSpPr>
          <p:spPr>
            <a:xfrm>
              <a:off x="1846255" y="2990426"/>
              <a:ext cx="1096450" cy="1096450"/>
            </a:xfrm>
            <a:prstGeom prst="ellipse">
              <a:avLst/>
            </a:prstGeom>
            <a:solidFill>
              <a:schemeClr val="accent2">
                <a:alpha val="9019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6" name="Google Shape;16;p30"/>
          <p:cNvSpPr/>
          <p:nvPr/>
        </p:nvSpPr>
        <p:spPr>
          <a:xfrm>
            <a:off x="-1047279" y="4328164"/>
            <a:ext cx="11057166" cy="912537"/>
          </a:xfrm>
          <a:custGeom>
            <a:rect b="b" l="l" r="r" t="t"/>
            <a:pathLst>
              <a:path extrusionOk="0" h="1216716" w="14742888">
                <a:moveTo>
                  <a:pt x="1104564" y="937106"/>
                </a:moveTo>
                <a:cubicBezTo>
                  <a:pt x="1359162" y="768569"/>
                  <a:pt x="1841462" y="266546"/>
                  <a:pt x="2481542" y="194828"/>
                </a:cubicBezTo>
                <a:cubicBezTo>
                  <a:pt x="3121622" y="123110"/>
                  <a:pt x="4016300" y="539073"/>
                  <a:pt x="4945044" y="506800"/>
                </a:cubicBezTo>
                <a:cubicBezTo>
                  <a:pt x="5873788" y="474527"/>
                  <a:pt x="7037406" y="26291"/>
                  <a:pt x="8054004" y="1190"/>
                </a:cubicBezTo>
                <a:cubicBezTo>
                  <a:pt x="9070602" y="-23911"/>
                  <a:pt x="11044630" y="356193"/>
                  <a:pt x="11044630" y="356193"/>
                </a:cubicBezTo>
                <a:cubicBezTo>
                  <a:pt x="11964409" y="461976"/>
                  <a:pt x="13117270" y="526522"/>
                  <a:pt x="13572677" y="635891"/>
                </a:cubicBezTo>
                <a:cubicBezTo>
                  <a:pt x="14028084" y="745260"/>
                  <a:pt x="13741213" y="926348"/>
                  <a:pt x="13777072" y="1012409"/>
                </a:cubicBezTo>
                <a:cubicBezTo>
                  <a:pt x="13812931" y="1098470"/>
                  <a:pt x="15925016" y="1119986"/>
                  <a:pt x="13787830" y="1152259"/>
                </a:cubicBezTo>
                <a:cubicBezTo>
                  <a:pt x="11650644" y="1184532"/>
                  <a:pt x="3060663" y="1240113"/>
                  <a:pt x="953957" y="1206047"/>
                </a:cubicBezTo>
                <a:cubicBezTo>
                  <a:pt x="-1152749" y="1171981"/>
                  <a:pt x="849966" y="1105643"/>
                  <a:pt x="1104564" y="937106"/>
                </a:cubicBezTo>
                <a:close/>
              </a:path>
            </a:pathLst>
          </a:custGeom>
          <a:gradFill>
            <a:gsLst>
              <a:gs pos="0">
                <a:srgbClr val="393E8F"/>
              </a:gs>
              <a:gs pos="100000">
                <a:srgbClr val="EFBEB7"/>
              </a:gs>
            </a:gsLst>
            <a:lin ang="18900044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2"/>
          <p:cNvSpPr/>
          <p:nvPr>
            <p:ph idx="2" type="pic"/>
          </p:nvPr>
        </p:nvSpPr>
        <p:spPr>
          <a:xfrm>
            <a:off x="0" y="0"/>
            <a:ext cx="9144000" cy="336708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/>
          <p:nvPr/>
        </p:nvSpPr>
        <p:spPr>
          <a:xfrm>
            <a:off x="3447536" y="0"/>
            <a:ext cx="7228702" cy="5143500"/>
          </a:xfrm>
          <a:prstGeom prst="parallelogram">
            <a:avLst>
              <a:gd fmla="val 25000" name="adj"/>
            </a:avLst>
          </a:prstGeom>
          <a:gradFill>
            <a:gsLst>
              <a:gs pos="0">
                <a:srgbClr val="393E8F"/>
              </a:gs>
              <a:gs pos="100000">
                <a:srgbClr val="EFBEB7"/>
              </a:gs>
            </a:gsLst>
            <a:lin ang="18900044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" name="Google Shape;56;p31"/>
          <p:cNvSpPr/>
          <p:nvPr/>
        </p:nvSpPr>
        <p:spPr>
          <a:xfrm>
            <a:off x="0" y="630194"/>
            <a:ext cx="7701349" cy="451330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7F7F7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" name="Google Shape;57;p31"/>
          <p:cNvSpPr/>
          <p:nvPr>
            <p:ph idx="2" type="pic"/>
          </p:nvPr>
        </p:nvSpPr>
        <p:spPr>
          <a:xfrm>
            <a:off x="472646" y="1103113"/>
            <a:ext cx="2095500" cy="2937272"/>
          </a:xfrm>
          <a:prstGeom prst="rect">
            <a:avLst/>
          </a:prstGeom>
          <a:noFill/>
          <a:ln>
            <a:noFill/>
          </a:ln>
        </p:spPr>
      </p:sp>
      <p:pic>
        <p:nvPicPr>
          <p:cNvPr id="58" name="Google Shape;5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7124" y="4878009"/>
            <a:ext cx="565929" cy="147132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31"/>
          <p:cNvSpPr txBox="1"/>
          <p:nvPr/>
        </p:nvSpPr>
        <p:spPr>
          <a:xfrm>
            <a:off x="781050" y="4733825"/>
            <a:ext cx="173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425" y="4586149"/>
            <a:ext cx="721699" cy="4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2"/>
          <p:cNvSpPr/>
          <p:nvPr/>
        </p:nvSpPr>
        <p:spPr>
          <a:xfrm>
            <a:off x="1108446" y="4328189"/>
            <a:ext cx="11057166" cy="912537"/>
          </a:xfrm>
          <a:custGeom>
            <a:rect b="b" l="l" r="r" t="t"/>
            <a:pathLst>
              <a:path extrusionOk="0" h="1216716" w="14742888">
                <a:moveTo>
                  <a:pt x="1104564" y="937106"/>
                </a:moveTo>
                <a:cubicBezTo>
                  <a:pt x="1359162" y="768569"/>
                  <a:pt x="1841462" y="266546"/>
                  <a:pt x="2481542" y="194828"/>
                </a:cubicBezTo>
                <a:cubicBezTo>
                  <a:pt x="3121622" y="123110"/>
                  <a:pt x="4016300" y="539073"/>
                  <a:pt x="4945044" y="506800"/>
                </a:cubicBezTo>
                <a:cubicBezTo>
                  <a:pt x="5873788" y="474527"/>
                  <a:pt x="7037406" y="26291"/>
                  <a:pt x="8054004" y="1190"/>
                </a:cubicBezTo>
                <a:cubicBezTo>
                  <a:pt x="9070602" y="-23911"/>
                  <a:pt x="11044630" y="356193"/>
                  <a:pt x="11044630" y="356193"/>
                </a:cubicBezTo>
                <a:cubicBezTo>
                  <a:pt x="11964409" y="461976"/>
                  <a:pt x="13117270" y="526522"/>
                  <a:pt x="13572677" y="635891"/>
                </a:cubicBezTo>
                <a:cubicBezTo>
                  <a:pt x="14028084" y="745260"/>
                  <a:pt x="13741213" y="926348"/>
                  <a:pt x="13777072" y="1012409"/>
                </a:cubicBezTo>
                <a:cubicBezTo>
                  <a:pt x="13812931" y="1098470"/>
                  <a:pt x="15925016" y="1119986"/>
                  <a:pt x="13787830" y="1152259"/>
                </a:cubicBezTo>
                <a:cubicBezTo>
                  <a:pt x="11650644" y="1184532"/>
                  <a:pt x="3060663" y="1240113"/>
                  <a:pt x="953957" y="1206047"/>
                </a:cubicBezTo>
                <a:cubicBezTo>
                  <a:pt x="-1152749" y="1171981"/>
                  <a:pt x="849966" y="1105643"/>
                  <a:pt x="1104564" y="937106"/>
                </a:cubicBezTo>
                <a:close/>
              </a:path>
            </a:pathLst>
          </a:custGeom>
          <a:gradFill>
            <a:gsLst>
              <a:gs pos="0">
                <a:srgbClr val="393E8F"/>
              </a:gs>
              <a:gs pos="100000">
                <a:srgbClr val="EFBEB7"/>
              </a:gs>
            </a:gsLst>
            <a:lin ang="18900044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7"/>
          <p:cNvSpPr/>
          <p:nvPr/>
        </p:nvSpPr>
        <p:spPr>
          <a:xfrm>
            <a:off x="0" y="2303025"/>
            <a:ext cx="9144000" cy="2840700"/>
          </a:xfrm>
          <a:prstGeom prst="rect">
            <a:avLst/>
          </a:prstGeom>
          <a:gradFill>
            <a:gsLst>
              <a:gs pos="0">
                <a:srgbClr val="393E8F"/>
              </a:gs>
              <a:gs pos="100000">
                <a:srgbClr val="EFBEB7"/>
              </a:gs>
            </a:gsLst>
            <a:lin ang="18900044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5" name="Google Shape;65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425" y="4586149"/>
            <a:ext cx="721699" cy="4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9"/>
          <p:cNvSpPr/>
          <p:nvPr/>
        </p:nvSpPr>
        <p:spPr>
          <a:xfrm>
            <a:off x="272441" y="2666776"/>
            <a:ext cx="8599200" cy="1920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93E8F"/>
              </a:gs>
              <a:gs pos="100000">
                <a:srgbClr val="EFBEB7"/>
              </a:gs>
            </a:gsLst>
            <a:lin ang="18900044" scaled="0"/>
          </a:gradFill>
          <a:ln>
            <a:noFill/>
          </a:ln>
          <a:effectLst>
            <a:outerShdw blurRad="215900" sx="101000" rotWithShape="0" algn="tl" dir="3720000" dist="101600" sy="101000">
              <a:srgbClr val="000000">
                <a:alpha val="12156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Slide">
  <p:cSld name="11_Custom Layout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f60eb8d4bb_0_214"/>
          <p:cNvSpPr/>
          <p:nvPr>
            <p:ph idx="2" type="pic"/>
          </p:nvPr>
        </p:nvSpPr>
        <p:spPr>
          <a:xfrm>
            <a:off x="0" y="0"/>
            <a:ext cx="9144000" cy="33672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gf60eb8d4bb_0_214"/>
          <p:cNvSpPr/>
          <p:nvPr/>
        </p:nvSpPr>
        <p:spPr>
          <a:xfrm rot="10800000">
            <a:off x="-69473" y="2177874"/>
            <a:ext cx="9360198" cy="2965626"/>
          </a:xfrm>
          <a:prstGeom prst="flowChartDocument">
            <a:avLst/>
          </a:prstGeom>
          <a:gradFill>
            <a:gsLst>
              <a:gs pos="0">
                <a:srgbClr val="393E8F"/>
              </a:gs>
              <a:gs pos="100000">
                <a:srgbClr val="EFBEB7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Lato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4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4" name="Google Shape;74;p4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4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44"/>
          <p:cNvSpPr txBox="1"/>
          <p:nvPr>
            <p:ph idx="12" type="sldNum"/>
          </p:nvPr>
        </p:nvSpPr>
        <p:spPr>
          <a:xfrm>
            <a:off x="7016200" y="481461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4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0" name="Google Shape;80;p4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4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45"/>
          <p:cNvSpPr txBox="1"/>
          <p:nvPr>
            <p:ph idx="12" type="sldNum"/>
          </p:nvPr>
        </p:nvSpPr>
        <p:spPr>
          <a:xfrm>
            <a:off x="7016200" y="481461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Lato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46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6" name="Google Shape;86;p4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4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46"/>
          <p:cNvSpPr txBox="1"/>
          <p:nvPr>
            <p:ph idx="12" type="sldNum"/>
          </p:nvPr>
        </p:nvSpPr>
        <p:spPr>
          <a:xfrm>
            <a:off x="7016200" y="481461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4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2" name="Google Shape;92;p4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3" name="Google Shape;93;p4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4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47"/>
          <p:cNvSpPr txBox="1"/>
          <p:nvPr>
            <p:ph idx="12" type="sldNum"/>
          </p:nvPr>
        </p:nvSpPr>
        <p:spPr>
          <a:xfrm>
            <a:off x="7016200" y="481461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8"/>
          <p:cNvSpPr/>
          <p:nvPr>
            <p:ph idx="2" type="pic"/>
          </p:nvPr>
        </p:nvSpPr>
        <p:spPr>
          <a:xfrm>
            <a:off x="1214488" y="1453753"/>
            <a:ext cx="1931246" cy="2235994"/>
          </a:xfrm>
          <a:prstGeom prst="rect">
            <a:avLst/>
          </a:prstGeom>
          <a:noFill/>
          <a:ln>
            <a:noFill/>
          </a:ln>
        </p:spPr>
      </p:sp>
      <p:sp>
        <p:nvSpPr>
          <p:cNvPr id="19" name="Google Shape;19;p38"/>
          <p:cNvSpPr/>
          <p:nvPr>
            <p:ph idx="3" type="pic"/>
          </p:nvPr>
        </p:nvSpPr>
        <p:spPr>
          <a:xfrm>
            <a:off x="3606376" y="1453754"/>
            <a:ext cx="1931246" cy="2235994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38"/>
          <p:cNvSpPr/>
          <p:nvPr>
            <p:ph idx="4" type="pic"/>
          </p:nvPr>
        </p:nvSpPr>
        <p:spPr>
          <a:xfrm>
            <a:off x="5998264" y="1453753"/>
            <a:ext cx="1931246" cy="2235994"/>
          </a:xfrm>
          <a:prstGeom prst="rect">
            <a:avLst/>
          </a:prstGeom>
          <a:noFill/>
          <a:ln>
            <a:noFill/>
          </a:ln>
        </p:spPr>
      </p:sp>
      <p:pic>
        <p:nvPicPr>
          <p:cNvPr id="21" name="Google Shape;21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425" y="4586149"/>
            <a:ext cx="721699" cy="4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48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9" name="Google Shape;99;p48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0" name="Google Shape;100;p4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1" name="Google Shape;101;p4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2" name="Google Shape;102;p4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4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48"/>
          <p:cNvSpPr txBox="1"/>
          <p:nvPr>
            <p:ph idx="12" type="sldNum"/>
          </p:nvPr>
        </p:nvSpPr>
        <p:spPr>
          <a:xfrm>
            <a:off x="7016200" y="481461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4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4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49"/>
          <p:cNvSpPr txBox="1"/>
          <p:nvPr>
            <p:ph idx="12" type="sldNum"/>
          </p:nvPr>
        </p:nvSpPr>
        <p:spPr>
          <a:xfrm>
            <a:off x="7016200" y="481461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0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50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13" name="Google Shape;113;p50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4" name="Google Shape;114;p5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5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50"/>
          <p:cNvSpPr txBox="1"/>
          <p:nvPr>
            <p:ph idx="12" type="sldNum"/>
          </p:nvPr>
        </p:nvSpPr>
        <p:spPr>
          <a:xfrm>
            <a:off x="7016200" y="481461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51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51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21" name="Google Shape;121;p5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5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51"/>
          <p:cNvSpPr txBox="1"/>
          <p:nvPr>
            <p:ph idx="12" type="sldNum"/>
          </p:nvPr>
        </p:nvSpPr>
        <p:spPr>
          <a:xfrm>
            <a:off x="7016200" y="481461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52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7" name="Google Shape;127;p5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5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52"/>
          <p:cNvSpPr txBox="1"/>
          <p:nvPr>
            <p:ph idx="12" type="sldNum"/>
          </p:nvPr>
        </p:nvSpPr>
        <p:spPr>
          <a:xfrm>
            <a:off x="7016200" y="481461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3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53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3" name="Google Shape;133;p5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" name="Google Shape;134;p5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53"/>
          <p:cNvSpPr txBox="1"/>
          <p:nvPr>
            <p:ph idx="12" type="sldNum"/>
          </p:nvPr>
        </p:nvSpPr>
        <p:spPr>
          <a:xfrm>
            <a:off x="7016200" y="481461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[White-A]" showMasterSp="0">
  <p:cSld name="Section Divider [White-A]"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137" name="Google Shape;137;gf5e6292214_1_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6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f5e6292214_1_61"/>
          <p:cNvSpPr txBox="1"/>
          <p:nvPr>
            <p:ph idx="1" type="body"/>
          </p:nvPr>
        </p:nvSpPr>
        <p:spPr>
          <a:xfrm>
            <a:off x="596091" y="2097615"/>
            <a:ext cx="4432500" cy="10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algn="l">
              <a:lnSpc>
                <a:spcPct val="75000"/>
              </a:lnSpc>
              <a:spcBef>
                <a:spcPts val="1300"/>
              </a:spcBef>
              <a:spcAft>
                <a:spcPts val="0"/>
              </a:spcAft>
              <a:buClr>
                <a:schemeClr val="accent6"/>
              </a:buClr>
              <a:buSzPts val="1900"/>
              <a:buNone/>
              <a:defRPr b="1" i="0" sz="27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2pPr>
            <a:lvl3pPr indent="-285750" lvl="2" marL="13716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4pPr>
            <a:lvl5pPr indent="-285750" lvl="4" marL="22860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Divider [White-B]" showMasterSp="0">
  <p:cSld name="1_Section Divider [White-B]"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140" name="Google Shape;140;gf5e6292214_1_1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6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f5e6292214_1_115"/>
          <p:cNvSpPr txBox="1"/>
          <p:nvPr>
            <p:ph idx="1" type="body"/>
          </p:nvPr>
        </p:nvSpPr>
        <p:spPr>
          <a:xfrm>
            <a:off x="596091" y="2097615"/>
            <a:ext cx="4432500" cy="10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algn="l">
              <a:lnSpc>
                <a:spcPct val="75000"/>
              </a:lnSpc>
              <a:spcBef>
                <a:spcPts val="1300"/>
              </a:spcBef>
              <a:spcAft>
                <a:spcPts val="0"/>
              </a:spcAft>
              <a:buClr>
                <a:schemeClr val="accent6"/>
              </a:buClr>
              <a:buSzPts val="1900"/>
              <a:buNone/>
              <a:defRPr b="1" i="0" sz="27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2pPr>
            <a:lvl3pPr indent="-285750" lvl="2" marL="13716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4pPr>
            <a:lvl5pPr indent="-285750" lvl="4" marL="228600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 1">
  <p:cSld name="4_Custom Layout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60eb8d4bb_0_192"/>
          <p:cNvSpPr/>
          <p:nvPr>
            <p:ph idx="2" type="pic"/>
          </p:nvPr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4" name="Google Shape;144;gf60eb8d4bb_0_192"/>
          <p:cNvSpPr txBox="1"/>
          <p:nvPr>
            <p:ph idx="1" type="body"/>
          </p:nvPr>
        </p:nvSpPr>
        <p:spPr>
          <a:xfrm>
            <a:off x="2135981" y="3620552"/>
            <a:ext cx="48720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b="1" sz="36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" name="Google Shape;24;p36"/>
          <p:cNvSpPr txBox="1"/>
          <p:nvPr>
            <p:ph idx="12" type="sldNum"/>
          </p:nvPr>
        </p:nvSpPr>
        <p:spPr>
          <a:xfrm>
            <a:off x="7016200" y="481461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5"/>
          <p:cNvSpPr/>
          <p:nvPr/>
        </p:nvSpPr>
        <p:spPr>
          <a:xfrm>
            <a:off x="-461657" y="4211928"/>
            <a:ext cx="2097841" cy="1180535"/>
          </a:xfrm>
          <a:custGeom>
            <a:rect b="b" l="l" r="r" t="t"/>
            <a:pathLst>
              <a:path extrusionOk="0" h="13865" w="24637">
                <a:moveTo>
                  <a:pt x="21863" y="8345"/>
                </a:moveTo>
                <a:lnTo>
                  <a:pt x="21863" y="8345"/>
                </a:lnTo>
                <a:cubicBezTo>
                  <a:pt x="21783" y="8345"/>
                  <a:pt x="21730" y="8345"/>
                  <a:pt x="21650" y="8372"/>
                </a:cubicBezTo>
                <a:cubicBezTo>
                  <a:pt x="21650" y="8345"/>
                  <a:pt x="21650" y="8318"/>
                  <a:pt x="21650" y="8292"/>
                </a:cubicBezTo>
                <a:cubicBezTo>
                  <a:pt x="21650" y="6133"/>
                  <a:pt x="20050" y="4346"/>
                  <a:pt x="17970" y="4080"/>
                </a:cubicBezTo>
                <a:cubicBezTo>
                  <a:pt x="17970" y="4053"/>
                  <a:pt x="17970" y="4053"/>
                  <a:pt x="17970" y="4026"/>
                </a:cubicBezTo>
                <a:cubicBezTo>
                  <a:pt x="17970" y="3547"/>
                  <a:pt x="17571" y="3147"/>
                  <a:pt x="17090" y="3147"/>
                </a:cubicBezTo>
                <a:cubicBezTo>
                  <a:pt x="16957" y="3147"/>
                  <a:pt x="16850" y="3173"/>
                  <a:pt x="16744" y="3227"/>
                </a:cubicBezTo>
                <a:cubicBezTo>
                  <a:pt x="15757" y="1307"/>
                  <a:pt x="13757" y="0"/>
                  <a:pt x="11465" y="0"/>
                </a:cubicBezTo>
                <a:cubicBezTo>
                  <a:pt x="8746" y="0"/>
                  <a:pt x="6479" y="1840"/>
                  <a:pt x="5759" y="4320"/>
                </a:cubicBezTo>
                <a:cubicBezTo>
                  <a:pt x="5546" y="4240"/>
                  <a:pt x="5333" y="4213"/>
                  <a:pt x="5093" y="4213"/>
                </a:cubicBezTo>
                <a:cubicBezTo>
                  <a:pt x="3813" y="4213"/>
                  <a:pt x="2799" y="5253"/>
                  <a:pt x="2799" y="6506"/>
                </a:cubicBezTo>
                <a:cubicBezTo>
                  <a:pt x="2799" y="6906"/>
                  <a:pt x="2880" y="7252"/>
                  <a:pt x="3067" y="7599"/>
                </a:cubicBezTo>
                <a:cubicBezTo>
                  <a:pt x="1360" y="7625"/>
                  <a:pt x="0" y="9012"/>
                  <a:pt x="0" y="10718"/>
                </a:cubicBezTo>
                <a:cubicBezTo>
                  <a:pt x="0" y="12451"/>
                  <a:pt x="1387" y="13864"/>
                  <a:pt x="3119" y="13864"/>
                </a:cubicBezTo>
                <a:cubicBezTo>
                  <a:pt x="4852" y="13864"/>
                  <a:pt x="20690" y="13864"/>
                  <a:pt x="21863" y="13864"/>
                </a:cubicBezTo>
                <a:cubicBezTo>
                  <a:pt x="23383" y="13864"/>
                  <a:pt x="24636" y="12638"/>
                  <a:pt x="24636" y="11118"/>
                </a:cubicBezTo>
                <a:cubicBezTo>
                  <a:pt x="24636" y="9571"/>
                  <a:pt x="23383" y="8345"/>
                  <a:pt x="21863" y="8345"/>
                </a:cubicBezTo>
              </a:path>
            </a:pathLst>
          </a:custGeom>
          <a:solidFill>
            <a:srgbClr val="393E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" name="Google Shape;27;p35"/>
          <p:cNvSpPr/>
          <p:nvPr/>
        </p:nvSpPr>
        <p:spPr>
          <a:xfrm>
            <a:off x="2679905" y="4623409"/>
            <a:ext cx="2594552" cy="1460045"/>
          </a:xfrm>
          <a:custGeom>
            <a:rect b="b" l="l" r="r" t="t"/>
            <a:pathLst>
              <a:path extrusionOk="0" h="13865" w="24637">
                <a:moveTo>
                  <a:pt x="21863" y="8345"/>
                </a:moveTo>
                <a:lnTo>
                  <a:pt x="21863" y="8345"/>
                </a:lnTo>
                <a:cubicBezTo>
                  <a:pt x="21783" y="8345"/>
                  <a:pt x="21730" y="8345"/>
                  <a:pt x="21650" y="8372"/>
                </a:cubicBezTo>
                <a:cubicBezTo>
                  <a:pt x="21650" y="8345"/>
                  <a:pt x="21650" y="8318"/>
                  <a:pt x="21650" y="8292"/>
                </a:cubicBezTo>
                <a:cubicBezTo>
                  <a:pt x="21650" y="6133"/>
                  <a:pt x="20050" y="4346"/>
                  <a:pt x="17970" y="4080"/>
                </a:cubicBezTo>
                <a:cubicBezTo>
                  <a:pt x="17970" y="4053"/>
                  <a:pt x="17970" y="4053"/>
                  <a:pt x="17970" y="4026"/>
                </a:cubicBezTo>
                <a:cubicBezTo>
                  <a:pt x="17970" y="3547"/>
                  <a:pt x="17571" y="3147"/>
                  <a:pt x="17090" y="3147"/>
                </a:cubicBezTo>
                <a:cubicBezTo>
                  <a:pt x="16957" y="3147"/>
                  <a:pt x="16850" y="3173"/>
                  <a:pt x="16744" y="3227"/>
                </a:cubicBezTo>
                <a:cubicBezTo>
                  <a:pt x="15757" y="1307"/>
                  <a:pt x="13757" y="0"/>
                  <a:pt x="11465" y="0"/>
                </a:cubicBezTo>
                <a:cubicBezTo>
                  <a:pt x="8746" y="0"/>
                  <a:pt x="6479" y="1840"/>
                  <a:pt x="5759" y="4320"/>
                </a:cubicBezTo>
                <a:cubicBezTo>
                  <a:pt x="5546" y="4240"/>
                  <a:pt x="5333" y="4213"/>
                  <a:pt x="5093" y="4213"/>
                </a:cubicBezTo>
                <a:cubicBezTo>
                  <a:pt x="3813" y="4213"/>
                  <a:pt x="2799" y="5253"/>
                  <a:pt x="2799" y="6506"/>
                </a:cubicBezTo>
                <a:cubicBezTo>
                  <a:pt x="2799" y="6906"/>
                  <a:pt x="2880" y="7252"/>
                  <a:pt x="3067" y="7599"/>
                </a:cubicBezTo>
                <a:cubicBezTo>
                  <a:pt x="1360" y="7625"/>
                  <a:pt x="0" y="9012"/>
                  <a:pt x="0" y="10718"/>
                </a:cubicBezTo>
                <a:cubicBezTo>
                  <a:pt x="0" y="12451"/>
                  <a:pt x="1387" y="13864"/>
                  <a:pt x="3119" y="13864"/>
                </a:cubicBezTo>
                <a:cubicBezTo>
                  <a:pt x="4852" y="13864"/>
                  <a:pt x="20690" y="13864"/>
                  <a:pt x="21863" y="13864"/>
                </a:cubicBezTo>
                <a:cubicBezTo>
                  <a:pt x="23383" y="13864"/>
                  <a:pt x="24636" y="12638"/>
                  <a:pt x="24636" y="11118"/>
                </a:cubicBezTo>
                <a:cubicBezTo>
                  <a:pt x="24636" y="9571"/>
                  <a:pt x="23383" y="8345"/>
                  <a:pt x="21863" y="8345"/>
                </a:cubicBezTo>
              </a:path>
            </a:pathLst>
          </a:custGeom>
          <a:solidFill>
            <a:srgbClr val="EFBE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" name="Google Shape;28;p35"/>
          <p:cNvSpPr/>
          <p:nvPr/>
        </p:nvSpPr>
        <p:spPr>
          <a:xfrm>
            <a:off x="7318864" y="4211928"/>
            <a:ext cx="3039036" cy="1710144"/>
          </a:xfrm>
          <a:custGeom>
            <a:rect b="b" l="l" r="r" t="t"/>
            <a:pathLst>
              <a:path extrusionOk="0" h="13865" w="24637">
                <a:moveTo>
                  <a:pt x="21863" y="8345"/>
                </a:moveTo>
                <a:lnTo>
                  <a:pt x="21863" y="8345"/>
                </a:lnTo>
                <a:cubicBezTo>
                  <a:pt x="21783" y="8345"/>
                  <a:pt x="21730" y="8345"/>
                  <a:pt x="21650" y="8372"/>
                </a:cubicBezTo>
                <a:cubicBezTo>
                  <a:pt x="21650" y="8345"/>
                  <a:pt x="21650" y="8318"/>
                  <a:pt x="21650" y="8292"/>
                </a:cubicBezTo>
                <a:cubicBezTo>
                  <a:pt x="21650" y="6133"/>
                  <a:pt x="20050" y="4346"/>
                  <a:pt x="17970" y="4080"/>
                </a:cubicBezTo>
                <a:cubicBezTo>
                  <a:pt x="17970" y="4053"/>
                  <a:pt x="17970" y="4053"/>
                  <a:pt x="17970" y="4026"/>
                </a:cubicBezTo>
                <a:cubicBezTo>
                  <a:pt x="17970" y="3547"/>
                  <a:pt x="17571" y="3147"/>
                  <a:pt x="17090" y="3147"/>
                </a:cubicBezTo>
                <a:cubicBezTo>
                  <a:pt x="16957" y="3147"/>
                  <a:pt x="16850" y="3173"/>
                  <a:pt x="16744" y="3227"/>
                </a:cubicBezTo>
                <a:cubicBezTo>
                  <a:pt x="15757" y="1307"/>
                  <a:pt x="13757" y="0"/>
                  <a:pt x="11465" y="0"/>
                </a:cubicBezTo>
                <a:cubicBezTo>
                  <a:pt x="8746" y="0"/>
                  <a:pt x="6479" y="1840"/>
                  <a:pt x="5759" y="4320"/>
                </a:cubicBezTo>
                <a:cubicBezTo>
                  <a:pt x="5546" y="4240"/>
                  <a:pt x="5333" y="4213"/>
                  <a:pt x="5093" y="4213"/>
                </a:cubicBezTo>
                <a:cubicBezTo>
                  <a:pt x="3813" y="4213"/>
                  <a:pt x="2799" y="5253"/>
                  <a:pt x="2799" y="6506"/>
                </a:cubicBezTo>
                <a:cubicBezTo>
                  <a:pt x="2799" y="6906"/>
                  <a:pt x="2880" y="7252"/>
                  <a:pt x="3067" y="7599"/>
                </a:cubicBezTo>
                <a:cubicBezTo>
                  <a:pt x="1360" y="7625"/>
                  <a:pt x="0" y="9012"/>
                  <a:pt x="0" y="10718"/>
                </a:cubicBezTo>
                <a:cubicBezTo>
                  <a:pt x="0" y="12451"/>
                  <a:pt x="1387" y="13864"/>
                  <a:pt x="3119" y="13864"/>
                </a:cubicBezTo>
                <a:cubicBezTo>
                  <a:pt x="4852" y="13864"/>
                  <a:pt x="20690" y="13864"/>
                  <a:pt x="21863" y="13864"/>
                </a:cubicBezTo>
                <a:cubicBezTo>
                  <a:pt x="23383" y="13864"/>
                  <a:pt x="24636" y="12638"/>
                  <a:pt x="24636" y="11118"/>
                </a:cubicBezTo>
                <a:cubicBezTo>
                  <a:pt x="24636" y="9571"/>
                  <a:pt x="23383" y="8345"/>
                  <a:pt x="21863" y="8345"/>
                </a:cubicBezTo>
              </a:path>
            </a:pathLst>
          </a:custGeom>
          <a:solidFill>
            <a:srgbClr val="12194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" name="Google Shape;29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425" y="4586149"/>
            <a:ext cx="721699" cy="4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1"/>
          <p:cNvSpPr/>
          <p:nvPr>
            <p:ph idx="2" type="pic"/>
          </p:nvPr>
        </p:nvSpPr>
        <p:spPr>
          <a:xfrm>
            <a:off x="4119782" y="1245394"/>
            <a:ext cx="1110306" cy="1109385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41"/>
          <p:cNvSpPr/>
          <p:nvPr>
            <p:ph idx="3" type="pic"/>
          </p:nvPr>
        </p:nvSpPr>
        <p:spPr>
          <a:xfrm>
            <a:off x="4119782" y="2992335"/>
            <a:ext cx="1110306" cy="110938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4"/>
          <p:cNvSpPr/>
          <p:nvPr/>
        </p:nvSpPr>
        <p:spPr>
          <a:xfrm>
            <a:off x="0" y="3959375"/>
            <a:ext cx="9144000" cy="1184100"/>
          </a:xfrm>
          <a:prstGeom prst="rect">
            <a:avLst/>
          </a:prstGeom>
          <a:gradFill>
            <a:gsLst>
              <a:gs pos="0">
                <a:srgbClr val="393E8F"/>
              </a:gs>
              <a:gs pos="100000">
                <a:srgbClr val="EFBEB7"/>
              </a:gs>
            </a:gsLst>
            <a:lin ang="18900044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" name="Google Shape;35;p34"/>
          <p:cNvSpPr/>
          <p:nvPr>
            <p:ph idx="2" type="pic"/>
          </p:nvPr>
        </p:nvSpPr>
        <p:spPr>
          <a:xfrm>
            <a:off x="419118" y="1033818"/>
            <a:ext cx="4678321" cy="3326428"/>
          </a:xfrm>
          <a:prstGeom prst="rect">
            <a:avLst/>
          </a:prstGeom>
          <a:noFill/>
          <a:ln>
            <a:noFill/>
          </a:ln>
        </p:spPr>
      </p:sp>
      <p:pic>
        <p:nvPicPr>
          <p:cNvPr id="36" name="Google Shape;36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425" y="4586149"/>
            <a:ext cx="721699" cy="4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3"/>
          <p:cNvSpPr/>
          <p:nvPr>
            <p:ph idx="2" type="pic"/>
          </p:nvPr>
        </p:nvSpPr>
        <p:spPr>
          <a:xfrm>
            <a:off x="697329" y="585678"/>
            <a:ext cx="3874671" cy="397214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0"/>
          <p:cNvSpPr/>
          <p:nvPr>
            <p:ph idx="2" type="pic"/>
          </p:nvPr>
        </p:nvSpPr>
        <p:spPr>
          <a:xfrm>
            <a:off x="0" y="0"/>
            <a:ext cx="9144000" cy="216217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393E8F"/>
              </a:gs>
              <a:gs pos="100000">
                <a:srgbClr val="EFBEB7"/>
              </a:gs>
            </a:gsLst>
            <a:lin ang="18900044" scaled="0"/>
          </a:gra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" name="Google Shape;43;p33"/>
          <p:cNvSpPr/>
          <p:nvPr/>
        </p:nvSpPr>
        <p:spPr>
          <a:xfrm>
            <a:off x="-578831" y="4390919"/>
            <a:ext cx="1816740" cy="1022343"/>
          </a:xfrm>
          <a:custGeom>
            <a:rect b="b" l="l" r="r" t="t"/>
            <a:pathLst>
              <a:path extrusionOk="0" h="13865" w="24637">
                <a:moveTo>
                  <a:pt x="21863" y="8345"/>
                </a:moveTo>
                <a:lnTo>
                  <a:pt x="21863" y="8345"/>
                </a:lnTo>
                <a:cubicBezTo>
                  <a:pt x="21783" y="8345"/>
                  <a:pt x="21730" y="8345"/>
                  <a:pt x="21650" y="8372"/>
                </a:cubicBezTo>
                <a:cubicBezTo>
                  <a:pt x="21650" y="8345"/>
                  <a:pt x="21650" y="8318"/>
                  <a:pt x="21650" y="8292"/>
                </a:cubicBezTo>
                <a:cubicBezTo>
                  <a:pt x="21650" y="6133"/>
                  <a:pt x="20050" y="4346"/>
                  <a:pt x="17970" y="4080"/>
                </a:cubicBezTo>
                <a:cubicBezTo>
                  <a:pt x="17970" y="4053"/>
                  <a:pt x="17970" y="4053"/>
                  <a:pt x="17970" y="4026"/>
                </a:cubicBezTo>
                <a:cubicBezTo>
                  <a:pt x="17970" y="3547"/>
                  <a:pt x="17571" y="3147"/>
                  <a:pt x="17090" y="3147"/>
                </a:cubicBezTo>
                <a:cubicBezTo>
                  <a:pt x="16957" y="3147"/>
                  <a:pt x="16850" y="3173"/>
                  <a:pt x="16744" y="3227"/>
                </a:cubicBezTo>
                <a:cubicBezTo>
                  <a:pt x="15757" y="1307"/>
                  <a:pt x="13757" y="0"/>
                  <a:pt x="11465" y="0"/>
                </a:cubicBezTo>
                <a:cubicBezTo>
                  <a:pt x="8746" y="0"/>
                  <a:pt x="6479" y="1840"/>
                  <a:pt x="5759" y="4320"/>
                </a:cubicBezTo>
                <a:cubicBezTo>
                  <a:pt x="5546" y="4240"/>
                  <a:pt x="5333" y="4213"/>
                  <a:pt x="5093" y="4213"/>
                </a:cubicBezTo>
                <a:cubicBezTo>
                  <a:pt x="3813" y="4213"/>
                  <a:pt x="2799" y="5253"/>
                  <a:pt x="2799" y="6506"/>
                </a:cubicBezTo>
                <a:cubicBezTo>
                  <a:pt x="2799" y="6906"/>
                  <a:pt x="2880" y="7252"/>
                  <a:pt x="3067" y="7599"/>
                </a:cubicBezTo>
                <a:cubicBezTo>
                  <a:pt x="1360" y="7625"/>
                  <a:pt x="0" y="9012"/>
                  <a:pt x="0" y="10718"/>
                </a:cubicBezTo>
                <a:cubicBezTo>
                  <a:pt x="0" y="12451"/>
                  <a:pt x="1387" y="13864"/>
                  <a:pt x="3119" y="13864"/>
                </a:cubicBezTo>
                <a:cubicBezTo>
                  <a:pt x="4852" y="13864"/>
                  <a:pt x="20690" y="13864"/>
                  <a:pt x="21863" y="13864"/>
                </a:cubicBezTo>
                <a:cubicBezTo>
                  <a:pt x="23383" y="13864"/>
                  <a:pt x="24636" y="12638"/>
                  <a:pt x="24636" y="11118"/>
                </a:cubicBezTo>
                <a:cubicBezTo>
                  <a:pt x="24636" y="9571"/>
                  <a:pt x="23383" y="8345"/>
                  <a:pt x="21863" y="8345"/>
                </a:cubicBezTo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" name="Google Shape;44;p33"/>
          <p:cNvSpPr/>
          <p:nvPr/>
        </p:nvSpPr>
        <p:spPr>
          <a:xfrm>
            <a:off x="1237910" y="4390919"/>
            <a:ext cx="1816740" cy="1022343"/>
          </a:xfrm>
          <a:custGeom>
            <a:rect b="b" l="l" r="r" t="t"/>
            <a:pathLst>
              <a:path extrusionOk="0" h="13865" w="24637">
                <a:moveTo>
                  <a:pt x="21863" y="8345"/>
                </a:moveTo>
                <a:lnTo>
                  <a:pt x="21863" y="8345"/>
                </a:lnTo>
                <a:cubicBezTo>
                  <a:pt x="21783" y="8345"/>
                  <a:pt x="21730" y="8345"/>
                  <a:pt x="21650" y="8372"/>
                </a:cubicBezTo>
                <a:cubicBezTo>
                  <a:pt x="21650" y="8345"/>
                  <a:pt x="21650" y="8318"/>
                  <a:pt x="21650" y="8292"/>
                </a:cubicBezTo>
                <a:cubicBezTo>
                  <a:pt x="21650" y="6133"/>
                  <a:pt x="20050" y="4346"/>
                  <a:pt x="17970" y="4080"/>
                </a:cubicBezTo>
                <a:cubicBezTo>
                  <a:pt x="17970" y="4053"/>
                  <a:pt x="17970" y="4053"/>
                  <a:pt x="17970" y="4026"/>
                </a:cubicBezTo>
                <a:cubicBezTo>
                  <a:pt x="17970" y="3547"/>
                  <a:pt x="17571" y="3147"/>
                  <a:pt x="17090" y="3147"/>
                </a:cubicBezTo>
                <a:cubicBezTo>
                  <a:pt x="16957" y="3147"/>
                  <a:pt x="16850" y="3173"/>
                  <a:pt x="16744" y="3227"/>
                </a:cubicBezTo>
                <a:cubicBezTo>
                  <a:pt x="15757" y="1307"/>
                  <a:pt x="13757" y="0"/>
                  <a:pt x="11465" y="0"/>
                </a:cubicBezTo>
                <a:cubicBezTo>
                  <a:pt x="8746" y="0"/>
                  <a:pt x="6479" y="1840"/>
                  <a:pt x="5759" y="4320"/>
                </a:cubicBezTo>
                <a:cubicBezTo>
                  <a:pt x="5546" y="4240"/>
                  <a:pt x="5333" y="4213"/>
                  <a:pt x="5093" y="4213"/>
                </a:cubicBezTo>
                <a:cubicBezTo>
                  <a:pt x="3813" y="4213"/>
                  <a:pt x="2799" y="5253"/>
                  <a:pt x="2799" y="6506"/>
                </a:cubicBezTo>
                <a:cubicBezTo>
                  <a:pt x="2799" y="6906"/>
                  <a:pt x="2880" y="7252"/>
                  <a:pt x="3067" y="7599"/>
                </a:cubicBezTo>
                <a:cubicBezTo>
                  <a:pt x="1360" y="7625"/>
                  <a:pt x="0" y="9012"/>
                  <a:pt x="0" y="10718"/>
                </a:cubicBezTo>
                <a:cubicBezTo>
                  <a:pt x="0" y="12451"/>
                  <a:pt x="1387" y="13864"/>
                  <a:pt x="3119" y="13864"/>
                </a:cubicBezTo>
                <a:cubicBezTo>
                  <a:pt x="4852" y="13864"/>
                  <a:pt x="20690" y="13864"/>
                  <a:pt x="21863" y="13864"/>
                </a:cubicBezTo>
                <a:cubicBezTo>
                  <a:pt x="23383" y="13864"/>
                  <a:pt x="24636" y="12638"/>
                  <a:pt x="24636" y="11118"/>
                </a:cubicBezTo>
                <a:cubicBezTo>
                  <a:pt x="24636" y="9571"/>
                  <a:pt x="23383" y="8345"/>
                  <a:pt x="21863" y="8345"/>
                </a:cubicBezTo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" name="Google Shape;45;p33"/>
          <p:cNvSpPr/>
          <p:nvPr/>
        </p:nvSpPr>
        <p:spPr>
          <a:xfrm>
            <a:off x="3054650" y="4390919"/>
            <a:ext cx="1816740" cy="1022343"/>
          </a:xfrm>
          <a:custGeom>
            <a:rect b="b" l="l" r="r" t="t"/>
            <a:pathLst>
              <a:path extrusionOk="0" h="13865" w="24637">
                <a:moveTo>
                  <a:pt x="21863" y="8345"/>
                </a:moveTo>
                <a:lnTo>
                  <a:pt x="21863" y="8345"/>
                </a:lnTo>
                <a:cubicBezTo>
                  <a:pt x="21783" y="8345"/>
                  <a:pt x="21730" y="8345"/>
                  <a:pt x="21650" y="8372"/>
                </a:cubicBezTo>
                <a:cubicBezTo>
                  <a:pt x="21650" y="8345"/>
                  <a:pt x="21650" y="8318"/>
                  <a:pt x="21650" y="8292"/>
                </a:cubicBezTo>
                <a:cubicBezTo>
                  <a:pt x="21650" y="6133"/>
                  <a:pt x="20050" y="4346"/>
                  <a:pt x="17970" y="4080"/>
                </a:cubicBezTo>
                <a:cubicBezTo>
                  <a:pt x="17970" y="4053"/>
                  <a:pt x="17970" y="4053"/>
                  <a:pt x="17970" y="4026"/>
                </a:cubicBezTo>
                <a:cubicBezTo>
                  <a:pt x="17970" y="3547"/>
                  <a:pt x="17571" y="3147"/>
                  <a:pt x="17090" y="3147"/>
                </a:cubicBezTo>
                <a:cubicBezTo>
                  <a:pt x="16957" y="3147"/>
                  <a:pt x="16850" y="3173"/>
                  <a:pt x="16744" y="3227"/>
                </a:cubicBezTo>
                <a:cubicBezTo>
                  <a:pt x="15757" y="1307"/>
                  <a:pt x="13757" y="0"/>
                  <a:pt x="11465" y="0"/>
                </a:cubicBezTo>
                <a:cubicBezTo>
                  <a:pt x="8746" y="0"/>
                  <a:pt x="6479" y="1840"/>
                  <a:pt x="5759" y="4320"/>
                </a:cubicBezTo>
                <a:cubicBezTo>
                  <a:pt x="5546" y="4240"/>
                  <a:pt x="5333" y="4213"/>
                  <a:pt x="5093" y="4213"/>
                </a:cubicBezTo>
                <a:cubicBezTo>
                  <a:pt x="3813" y="4213"/>
                  <a:pt x="2799" y="5253"/>
                  <a:pt x="2799" y="6506"/>
                </a:cubicBezTo>
                <a:cubicBezTo>
                  <a:pt x="2799" y="6906"/>
                  <a:pt x="2880" y="7252"/>
                  <a:pt x="3067" y="7599"/>
                </a:cubicBezTo>
                <a:cubicBezTo>
                  <a:pt x="1360" y="7625"/>
                  <a:pt x="0" y="9012"/>
                  <a:pt x="0" y="10718"/>
                </a:cubicBezTo>
                <a:cubicBezTo>
                  <a:pt x="0" y="12451"/>
                  <a:pt x="1387" y="13864"/>
                  <a:pt x="3119" y="13864"/>
                </a:cubicBezTo>
                <a:cubicBezTo>
                  <a:pt x="4852" y="13864"/>
                  <a:pt x="20690" y="13864"/>
                  <a:pt x="21863" y="13864"/>
                </a:cubicBezTo>
                <a:cubicBezTo>
                  <a:pt x="23383" y="13864"/>
                  <a:pt x="24636" y="12638"/>
                  <a:pt x="24636" y="11118"/>
                </a:cubicBezTo>
                <a:cubicBezTo>
                  <a:pt x="24636" y="9571"/>
                  <a:pt x="23383" y="8345"/>
                  <a:pt x="21863" y="8345"/>
                </a:cubicBezTo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" name="Google Shape;46;p33"/>
          <p:cNvSpPr/>
          <p:nvPr/>
        </p:nvSpPr>
        <p:spPr>
          <a:xfrm>
            <a:off x="4871389" y="4390919"/>
            <a:ext cx="1816740" cy="1022343"/>
          </a:xfrm>
          <a:custGeom>
            <a:rect b="b" l="l" r="r" t="t"/>
            <a:pathLst>
              <a:path extrusionOk="0" h="13865" w="24637">
                <a:moveTo>
                  <a:pt x="21863" y="8345"/>
                </a:moveTo>
                <a:lnTo>
                  <a:pt x="21863" y="8345"/>
                </a:lnTo>
                <a:cubicBezTo>
                  <a:pt x="21783" y="8345"/>
                  <a:pt x="21730" y="8345"/>
                  <a:pt x="21650" y="8372"/>
                </a:cubicBezTo>
                <a:cubicBezTo>
                  <a:pt x="21650" y="8345"/>
                  <a:pt x="21650" y="8318"/>
                  <a:pt x="21650" y="8292"/>
                </a:cubicBezTo>
                <a:cubicBezTo>
                  <a:pt x="21650" y="6133"/>
                  <a:pt x="20050" y="4346"/>
                  <a:pt x="17970" y="4080"/>
                </a:cubicBezTo>
                <a:cubicBezTo>
                  <a:pt x="17970" y="4053"/>
                  <a:pt x="17970" y="4053"/>
                  <a:pt x="17970" y="4026"/>
                </a:cubicBezTo>
                <a:cubicBezTo>
                  <a:pt x="17970" y="3547"/>
                  <a:pt x="17571" y="3147"/>
                  <a:pt x="17090" y="3147"/>
                </a:cubicBezTo>
                <a:cubicBezTo>
                  <a:pt x="16957" y="3147"/>
                  <a:pt x="16850" y="3173"/>
                  <a:pt x="16744" y="3227"/>
                </a:cubicBezTo>
                <a:cubicBezTo>
                  <a:pt x="15757" y="1307"/>
                  <a:pt x="13757" y="0"/>
                  <a:pt x="11465" y="0"/>
                </a:cubicBezTo>
                <a:cubicBezTo>
                  <a:pt x="8746" y="0"/>
                  <a:pt x="6479" y="1840"/>
                  <a:pt x="5759" y="4320"/>
                </a:cubicBezTo>
                <a:cubicBezTo>
                  <a:pt x="5546" y="4240"/>
                  <a:pt x="5333" y="4213"/>
                  <a:pt x="5093" y="4213"/>
                </a:cubicBezTo>
                <a:cubicBezTo>
                  <a:pt x="3813" y="4213"/>
                  <a:pt x="2799" y="5253"/>
                  <a:pt x="2799" y="6506"/>
                </a:cubicBezTo>
                <a:cubicBezTo>
                  <a:pt x="2799" y="6906"/>
                  <a:pt x="2880" y="7252"/>
                  <a:pt x="3067" y="7599"/>
                </a:cubicBezTo>
                <a:cubicBezTo>
                  <a:pt x="1360" y="7625"/>
                  <a:pt x="0" y="9012"/>
                  <a:pt x="0" y="10718"/>
                </a:cubicBezTo>
                <a:cubicBezTo>
                  <a:pt x="0" y="12451"/>
                  <a:pt x="1387" y="13864"/>
                  <a:pt x="3119" y="13864"/>
                </a:cubicBezTo>
                <a:cubicBezTo>
                  <a:pt x="4852" y="13864"/>
                  <a:pt x="20690" y="13864"/>
                  <a:pt x="21863" y="13864"/>
                </a:cubicBezTo>
                <a:cubicBezTo>
                  <a:pt x="23383" y="13864"/>
                  <a:pt x="24636" y="12638"/>
                  <a:pt x="24636" y="11118"/>
                </a:cubicBezTo>
                <a:cubicBezTo>
                  <a:pt x="24636" y="9571"/>
                  <a:pt x="23383" y="8345"/>
                  <a:pt x="21863" y="8345"/>
                </a:cubicBezTo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" name="Google Shape;47;p33"/>
          <p:cNvSpPr/>
          <p:nvPr/>
        </p:nvSpPr>
        <p:spPr>
          <a:xfrm>
            <a:off x="6688130" y="4390919"/>
            <a:ext cx="1816740" cy="1022343"/>
          </a:xfrm>
          <a:custGeom>
            <a:rect b="b" l="l" r="r" t="t"/>
            <a:pathLst>
              <a:path extrusionOk="0" h="13865" w="24637">
                <a:moveTo>
                  <a:pt x="21863" y="8345"/>
                </a:moveTo>
                <a:lnTo>
                  <a:pt x="21863" y="8345"/>
                </a:lnTo>
                <a:cubicBezTo>
                  <a:pt x="21783" y="8345"/>
                  <a:pt x="21730" y="8345"/>
                  <a:pt x="21650" y="8372"/>
                </a:cubicBezTo>
                <a:cubicBezTo>
                  <a:pt x="21650" y="8345"/>
                  <a:pt x="21650" y="8318"/>
                  <a:pt x="21650" y="8292"/>
                </a:cubicBezTo>
                <a:cubicBezTo>
                  <a:pt x="21650" y="6133"/>
                  <a:pt x="20050" y="4346"/>
                  <a:pt x="17970" y="4080"/>
                </a:cubicBezTo>
                <a:cubicBezTo>
                  <a:pt x="17970" y="4053"/>
                  <a:pt x="17970" y="4053"/>
                  <a:pt x="17970" y="4026"/>
                </a:cubicBezTo>
                <a:cubicBezTo>
                  <a:pt x="17970" y="3547"/>
                  <a:pt x="17571" y="3147"/>
                  <a:pt x="17090" y="3147"/>
                </a:cubicBezTo>
                <a:cubicBezTo>
                  <a:pt x="16957" y="3147"/>
                  <a:pt x="16850" y="3173"/>
                  <a:pt x="16744" y="3227"/>
                </a:cubicBezTo>
                <a:cubicBezTo>
                  <a:pt x="15757" y="1307"/>
                  <a:pt x="13757" y="0"/>
                  <a:pt x="11465" y="0"/>
                </a:cubicBezTo>
                <a:cubicBezTo>
                  <a:pt x="8746" y="0"/>
                  <a:pt x="6479" y="1840"/>
                  <a:pt x="5759" y="4320"/>
                </a:cubicBezTo>
                <a:cubicBezTo>
                  <a:pt x="5546" y="4240"/>
                  <a:pt x="5333" y="4213"/>
                  <a:pt x="5093" y="4213"/>
                </a:cubicBezTo>
                <a:cubicBezTo>
                  <a:pt x="3813" y="4213"/>
                  <a:pt x="2799" y="5253"/>
                  <a:pt x="2799" y="6506"/>
                </a:cubicBezTo>
                <a:cubicBezTo>
                  <a:pt x="2799" y="6906"/>
                  <a:pt x="2880" y="7252"/>
                  <a:pt x="3067" y="7599"/>
                </a:cubicBezTo>
                <a:cubicBezTo>
                  <a:pt x="1360" y="7625"/>
                  <a:pt x="0" y="9012"/>
                  <a:pt x="0" y="10718"/>
                </a:cubicBezTo>
                <a:cubicBezTo>
                  <a:pt x="0" y="12451"/>
                  <a:pt x="1387" y="13864"/>
                  <a:pt x="3119" y="13864"/>
                </a:cubicBezTo>
                <a:cubicBezTo>
                  <a:pt x="4852" y="13864"/>
                  <a:pt x="20690" y="13864"/>
                  <a:pt x="21863" y="13864"/>
                </a:cubicBezTo>
                <a:cubicBezTo>
                  <a:pt x="23383" y="13864"/>
                  <a:pt x="24636" y="12638"/>
                  <a:pt x="24636" y="11118"/>
                </a:cubicBezTo>
                <a:cubicBezTo>
                  <a:pt x="24636" y="9571"/>
                  <a:pt x="23383" y="8345"/>
                  <a:pt x="21863" y="8345"/>
                </a:cubicBezTo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" name="Google Shape;48;p33"/>
          <p:cNvSpPr/>
          <p:nvPr/>
        </p:nvSpPr>
        <p:spPr>
          <a:xfrm>
            <a:off x="8504869" y="4390919"/>
            <a:ext cx="1816740" cy="1022343"/>
          </a:xfrm>
          <a:custGeom>
            <a:rect b="b" l="l" r="r" t="t"/>
            <a:pathLst>
              <a:path extrusionOk="0" h="13865" w="24637">
                <a:moveTo>
                  <a:pt x="21863" y="8345"/>
                </a:moveTo>
                <a:lnTo>
                  <a:pt x="21863" y="8345"/>
                </a:lnTo>
                <a:cubicBezTo>
                  <a:pt x="21783" y="8345"/>
                  <a:pt x="21730" y="8345"/>
                  <a:pt x="21650" y="8372"/>
                </a:cubicBezTo>
                <a:cubicBezTo>
                  <a:pt x="21650" y="8345"/>
                  <a:pt x="21650" y="8318"/>
                  <a:pt x="21650" y="8292"/>
                </a:cubicBezTo>
                <a:cubicBezTo>
                  <a:pt x="21650" y="6133"/>
                  <a:pt x="20050" y="4346"/>
                  <a:pt x="17970" y="4080"/>
                </a:cubicBezTo>
                <a:cubicBezTo>
                  <a:pt x="17970" y="4053"/>
                  <a:pt x="17970" y="4053"/>
                  <a:pt x="17970" y="4026"/>
                </a:cubicBezTo>
                <a:cubicBezTo>
                  <a:pt x="17970" y="3547"/>
                  <a:pt x="17571" y="3147"/>
                  <a:pt x="17090" y="3147"/>
                </a:cubicBezTo>
                <a:cubicBezTo>
                  <a:pt x="16957" y="3147"/>
                  <a:pt x="16850" y="3173"/>
                  <a:pt x="16744" y="3227"/>
                </a:cubicBezTo>
                <a:cubicBezTo>
                  <a:pt x="15757" y="1307"/>
                  <a:pt x="13757" y="0"/>
                  <a:pt x="11465" y="0"/>
                </a:cubicBezTo>
                <a:cubicBezTo>
                  <a:pt x="8746" y="0"/>
                  <a:pt x="6479" y="1840"/>
                  <a:pt x="5759" y="4320"/>
                </a:cubicBezTo>
                <a:cubicBezTo>
                  <a:pt x="5546" y="4240"/>
                  <a:pt x="5333" y="4213"/>
                  <a:pt x="5093" y="4213"/>
                </a:cubicBezTo>
                <a:cubicBezTo>
                  <a:pt x="3813" y="4213"/>
                  <a:pt x="2799" y="5253"/>
                  <a:pt x="2799" y="6506"/>
                </a:cubicBezTo>
                <a:cubicBezTo>
                  <a:pt x="2799" y="6906"/>
                  <a:pt x="2880" y="7252"/>
                  <a:pt x="3067" y="7599"/>
                </a:cubicBezTo>
                <a:cubicBezTo>
                  <a:pt x="1360" y="7625"/>
                  <a:pt x="0" y="9012"/>
                  <a:pt x="0" y="10718"/>
                </a:cubicBezTo>
                <a:cubicBezTo>
                  <a:pt x="0" y="12451"/>
                  <a:pt x="1387" y="13864"/>
                  <a:pt x="3119" y="13864"/>
                </a:cubicBezTo>
                <a:cubicBezTo>
                  <a:pt x="4852" y="13864"/>
                  <a:pt x="20690" y="13864"/>
                  <a:pt x="21863" y="13864"/>
                </a:cubicBezTo>
                <a:cubicBezTo>
                  <a:pt x="23383" y="13864"/>
                  <a:pt x="24636" y="12638"/>
                  <a:pt x="24636" y="11118"/>
                </a:cubicBezTo>
                <a:cubicBezTo>
                  <a:pt x="24636" y="9571"/>
                  <a:pt x="23383" y="8345"/>
                  <a:pt x="21863" y="8345"/>
                </a:cubicBezTo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" name="Google Shape;49;p33"/>
          <p:cNvSpPr/>
          <p:nvPr/>
        </p:nvSpPr>
        <p:spPr>
          <a:xfrm>
            <a:off x="734787" y="1469572"/>
            <a:ext cx="764177" cy="764177"/>
          </a:xfrm>
          <a:prstGeom prst="ellipse">
            <a:avLst/>
          </a:prstGeom>
          <a:solidFill>
            <a:schemeClr val="lt1">
              <a:alpha val="9019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" name="Google Shape;50;p33"/>
          <p:cNvSpPr/>
          <p:nvPr/>
        </p:nvSpPr>
        <p:spPr>
          <a:xfrm>
            <a:off x="396785" y="1131570"/>
            <a:ext cx="1440180" cy="1440180"/>
          </a:xfrm>
          <a:prstGeom prst="ellipse">
            <a:avLst/>
          </a:prstGeom>
          <a:solidFill>
            <a:schemeClr val="lt1">
              <a:alpha val="9019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" name="Google Shape;51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425" y="4586149"/>
            <a:ext cx="721699" cy="4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9" name="Google Shape;9;p29"/>
          <p:cNvSpPr txBox="1"/>
          <p:nvPr>
            <p:ph idx="12" type="sldNum"/>
          </p:nvPr>
        </p:nvSpPr>
        <p:spPr>
          <a:xfrm>
            <a:off x="7016200" y="481461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" name="Google Shape;10;p2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8425" y="4586149"/>
            <a:ext cx="721699" cy="4811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"/>
          <p:cNvSpPr txBox="1"/>
          <p:nvPr/>
        </p:nvSpPr>
        <p:spPr>
          <a:xfrm>
            <a:off x="2778025" y="1450450"/>
            <a:ext cx="4383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Disney</a:t>
            </a:r>
            <a:r>
              <a:rPr b="1" lang="en" sz="3000">
                <a:solidFill>
                  <a:srgbClr val="262626"/>
                </a:solidFill>
              </a:rPr>
              <a:t>land Customer Review </a:t>
            </a:r>
            <a:r>
              <a:rPr b="1" i="0" lang="en" sz="3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Analysis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"/>
          <p:cNvSpPr/>
          <p:nvPr/>
        </p:nvSpPr>
        <p:spPr>
          <a:xfrm>
            <a:off x="2888605" y="2488480"/>
            <a:ext cx="702000" cy="51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1"/>
          <p:cNvSpPr txBox="1"/>
          <p:nvPr/>
        </p:nvSpPr>
        <p:spPr>
          <a:xfrm>
            <a:off x="2812400" y="2608525"/>
            <a:ext cx="56106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rPr>
              <a:t>Team Member: </a:t>
            </a:r>
            <a:endParaRPr b="0" i="0" sz="1600" u="none" cap="none" strike="noStrike">
              <a:solidFill>
                <a:schemeClr val="dk1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rPr>
              <a:t>Miranda Zhou, Rae Wang, Eva Yang, Keren Li, Xue Gao </a:t>
            </a:r>
            <a:endParaRPr sz="1600">
              <a:solidFill>
                <a:schemeClr val="dk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152" name="Google Shape;15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950" y="1315788"/>
            <a:ext cx="1939076" cy="129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84203bc61_0_1473"/>
          <p:cNvSpPr txBox="1"/>
          <p:nvPr/>
        </p:nvSpPr>
        <p:spPr>
          <a:xfrm>
            <a:off x="237800" y="370150"/>
            <a:ext cx="8157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g1084203bc61_0_1473"/>
          <p:cNvSpPr/>
          <p:nvPr/>
        </p:nvSpPr>
        <p:spPr>
          <a:xfrm>
            <a:off x="1231650" y="1309500"/>
            <a:ext cx="2096700" cy="2454000"/>
          </a:xfrm>
          <a:prstGeom prst="rect">
            <a:avLst/>
          </a:prstGeom>
          <a:solidFill>
            <a:srgbClr val="A6A9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g1084203bc61_0_1473"/>
          <p:cNvSpPr txBox="1"/>
          <p:nvPr/>
        </p:nvSpPr>
        <p:spPr>
          <a:xfrm>
            <a:off x="1576731" y="1914074"/>
            <a:ext cx="1459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>
                <a:solidFill>
                  <a:srgbClr val="262626"/>
                </a:solidFill>
              </a:rPr>
              <a:t>Methodology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1084203bc61_0_1473"/>
          <p:cNvSpPr txBox="1"/>
          <p:nvPr/>
        </p:nvSpPr>
        <p:spPr>
          <a:xfrm>
            <a:off x="1307825" y="2159275"/>
            <a:ext cx="1804800" cy="14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Latent Dirichlet Allocation Approach for Modeling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Choose number of topics to be 3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g1084203bc61_0_1473"/>
          <p:cNvSpPr/>
          <p:nvPr/>
        </p:nvSpPr>
        <p:spPr>
          <a:xfrm>
            <a:off x="3690000" y="1309500"/>
            <a:ext cx="2096700" cy="2454000"/>
          </a:xfrm>
          <a:prstGeom prst="rect">
            <a:avLst/>
          </a:prstGeom>
          <a:solidFill>
            <a:srgbClr val="EFBE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1084203bc61_0_1473"/>
          <p:cNvSpPr txBox="1"/>
          <p:nvPr/>
        </p:nvSpPr>
        <p:spPr>
          <a:xfrm>
            <a:off x="3996050" y="1914075"/>
            <a:ext cx="1426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>
                <a:solidFill>
                  <a:srgbClr val="262626"/>
                </a:solidFill>
              </a:rPr>
              <a:t>Assumptions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1084203bc61_0_1473"/>
          <p:cNvSpPr txBox="1"/>
          <p:nvPr/>
        </p:nvSpPr>
        <p:spPr>
          <a:xfrm>
            <a:off x="3673350" y="2159275"/>
            <a:ext cx="2096700" cy="14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</a:rPr>
              <a:t>Negative</a:t>
            </a:r>
            <a:r>
              <a:rPr lang="en" sz="1200">
                <a:solidFill>
                  <a:schemeClr val="dk1"/>
                </a:solidFill>
              </a:rPr>
              <a:t> Reviews: Rating &lt;= 3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Positive Reviews: Rating &gt; 3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Topic varies by Disneyland branches 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32" name="Google Shape;232;g1084203bc61_0_1473"/>
          <p:cNvSpPr/>
          <p:nvPr/>
        </p:nvSpPr>
        <p:spPr>
          <a:xfrm>
            <a:off x="6178375" y="1309500"/>
            <a:ext cx="2096700" cy="2454000"/>
          </a:xfrm>
          <a:prstGeom prst="rect">
            <a:avLst/>
          </a:prstGeom>
          <a:solidFill>
            <a:srgbClr val="A6A9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1084203bc61_0_1473"/>
          <p:cNvSpPr txBox="1"/>
          <p:nvPr/>
        </p:nvSpPr>
        <p:spPr>
          <a:xfrm>
            <a:off x="6306175" y="1914075"/>
            <a:ext cx="19215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>
                <a:solidFill>
                  <a:srgbClr val="262626"/>
                </a:solidFill>
              </a:rPr>
              <a:t>Output Interpretation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g1084203bc61_0_1473"/>
          <p:cNvSpPr txBox="1"/>
          <p:nvPr/>
        </p:nvSpPr>
        <p:spPr>
          <a:xfrm>
            <a:off x="6114975" y="2159275"/>
            <a:ext cx="2342700" cy="14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Word Clouds: Visualize positive/negative keywords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pyLDAvis: Visualize relations and compositions of each topic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1084203bc61_0_1473"/>
          <p:cNvSpPr txBox="1"/>
          <p:nvPr/>
        </p:nvSpPr>
        <p:spPr>
          <a:xfrm>
            <a:off x="717813" y="307175"/>
            <a:ext cx="77487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</a:rPr>
              <a:t>Topic Modeling Overview</a:t>
            </a:r>
            <a:endParaRPr b="1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1084203bc61_0_1473"/>
          <p:cNvSpPr/>
          <p:nvPr/>
        </p:nvSpPr>
        <p:spPr>
          <a:xfrm>
            <a:off x="4418486" y="762464"/>
            <a:ext cx="306900" cy="45000"/>
          </a:xfrm>
          <a:prstGeom prst="roundRect">
            <a:avLst>
              <a:gd fmla="val 34191" name="adj"/>
            </a:avLst>
          </a:prstGeom>
          <a:gradFill>
            <a:gsLst>
              <a:gs pos="0">
                <a:srgbClr val="393E8F"/>
              </a:gs>
              <a:gs pos="100000">
                <a:srgbClr val="EFBEB7"/>
              </a:gs>
            </a:gsLst>
            <a:lin ang="1890073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37" name="Google Shape;237;g1084203bc61_0_1473"/>
          <p:cNvGrpSpPr/>
          <p:nvPr/>
        </p:nvGrpSpPr>
        <p:grpSpPr>
          <a:xfrm>
            <a:off x="2086382" y="1613125"/>
            <a:ext cx="310974" cy="309839"/>
            <a:chOff x="6389571" y="2209318"/>
            <a:chExt cx="414632" cy="413118"/>
          </a:xfrm>
        </p:grpSpPr>
        <p:sp>
          <p:nvSpPr>
            <p:cNvPr id="238" name="Google Shape;238;g1084203bc61_0_1473"/>
            <p:cNvSpPr/>
            <p:nvPr/>
          </p:nvSpPr>
          <p:spPr>
            <a:xfrm>
              <a:off x="6560569" y="2283467"/>
              <a:ext cx="66583" cy="66583"/>
            </a:xfrm>
            <a:custGeom>
              <a:rect b="b" l="l" r="r" t="t"/>
              <a:pathLst>
                <a:path extrusionOk="0" h="196" w="196">
                  <a:moveTo>
                    <a:pt x="97" y="0"/>
                  </a:moveTo>
                  <a:lnTo>
                    <a:pt x="97" y="0"/>
                  </a:lnTo>
                  <a:cubicBezTo>
                    <a:pt x="49" y="0"/>
                    <a:pt x="0" y="49"/>
                    <a:pt x="0" y="97"/>
                  </a:cubicBezTo>
                  <a:cubicBezTo>
                    <a:pt x="0" y="158"/>
                    <a:pt x="49" y="195"/>
                    <a:pt x="97" y="195"/>
                  </a:cubicBezTo>
                  <a:cubicBezTo>
                    <a:pt x="158" y="195"/>
                    <a:pt x="195" y="158"/>
                    <a:pt x="195" y="97"/>
                  </a:cubicBezTo>
                  <a:cubicBezTo>
                    <a:pt x="195" y="49"/>
                    <a:pt x="158" y="0"/>
                    <a:pt x="97" y="0"/>
                  </a:cubicBezTo>
                  <a:close/>
                  <a:moveTo>
                    <a:pt x="97" y="183"/>
                  </a:moveTo>
                  <a:lnTo>
                    <a:pt x="97" y="183"/>
                  </a:lnTo>
                  <a:cubicBezTo>
                    <a:pt x="61" y="183"/>
                    <a:pt x="24" y="146"/>
                    <a:pt x="24" y="97"/>
                  </a:cubicBezTo>
                  <a:cubicBezTo>
                    <a:pt x="24" y="61"/>
                    <a:pt x="61" y="24"/>
                    <a:pt x="97" y="24"/>
                  </a:cubicBezTo>
                  <a:cubicBezTo>
                    <a:pt x="146" y="24"/>
                    <a:pt x="182" y="61"/>
                    <a:pt x="182" y="97"/>
                  </a:cubicBezTo>
                  <a:cubicBezTo>
                    <a:pt x="182" y="146"/>
                    <a:pt x="146" y="183"/>
                    <a:pt x="97" y="183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g1084203bc61_0_1473"/>
            <p:cNvSpPr/>
            <p:nvPr/>
          </p:nvSpPr>
          <p:spPr>
            <a:xfrm>
              <a:off x="6560569" y="2368209"/>
              <a:ext cx="66583" cy="163431"/>
            </a:xfrm>
            <a:custGeom>
              <a:rect b="b" l="l" r="r" t="t"/>
              <a:pathLst>
                <a:path extrusionOk="0" h="476" w="196">
                  <a:moveTo>
                    <a:pt x="97" y="0"/>
                  </a:moveTo>
                  <a:lnTo>
                    <a:pt x="97" y="0"/>
                  </a:lnTo>
                  <a:cubicBezTo>
                    <a:pt x="49" y="0"/>
                    <a:pt x="0" y="48"/>
                    <a:pt x="0" y="97"/>
                  </a:cubicBezTo>
                  <a:cubicBezTo>
                    <a:pt x="0" y="377"/>
                    <a:pt x="0" y="377"/>
                    <a:pt x="0" y="377"/>
                  </a:cubicBezTo>
                  <a:cubicBezTo>
                    <a:pt x="0" y="438"/>
                    <a:pt x="49" y="475"/>
                    <a:pt x="97" y="475"/>
                  </a:cubicBezTo>
                  <a:cubicBezTo>
                    <a:pt x="146" y="475"/>
                    <a:pt x="195" y="438"/>
                    <a:pt x="195" y="377"/>
                  </a:cubicBezTo>
                  <a:cubicBezTo>
                    <a:pt x="195" y="97"/>
                    <a:pt x="195" y="97"/>
                    <a:pt x="195" y="97"/>
                  </a:cubicBezTo>
                  <a:cubicBezTo>
                    <a:pt x="195" y="48"/>
                    <a:pt x="146" y="0"/>
                    <a:pt x="97" y="0"/>
                  </a:cubicBezTo>
                  <a:close/>
                  <a:moveTo>
                    <a:pt x="170" y="377"/>
                  </a:moveTo>
                  <a:lnTo>
                    <a:pt x="170" y="377"/>
                  </a:lnTo>
                  <a:cubicBezTo>
                    <a:pt x="170" y="426"/>
                    <a:pt x="134" y="450"/>
                    <a:pt x="97" y="450"/>
                  </a:cubicBezTo>
                  <a:cubicBezTo>
                    <a:pt x="61" y="450"/>
                    <a:pt x="24" y="426"/>
                    <a:pt x="24" y="377"/>
                  </a:cubicBezTo>
                  <a:cubicBezTo>
                    <a:pt x="24" y="97"/>
                    <a:pt x="24" y="97"/>
                    <a:pt x="24" y="97"/>
                  </a:cubicBezTo>
                  <a:cubicBezTo>
                    <a:pt x="24" y="60"/>
                    <a:pt x="61" y="24"/>
                    <a:pt x="97" y="24"/>
                  </a:cubicBezTo>
                  <a:cubicBezTo>
                    <a:pt x="134" y="24"/>
                    <a:pt x="170" y="60"/>
                    <a:pt x="170" y="97"/>
                  </a:cubicBezTo>
                  <a:lnTo>
                    <a:pt x="170" y="377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g1084203bc61_0_1473"/>
            <p:cNvSpPr/>
            <p:nvPr/>
          </p:nvSpPr>
          <p:spPr>
            <a:xfrm>
              <a:off x="6389571" y="2209318"/>
              <a:ext cx="414632" cy="413118"/>
            </a:xfrm>
            <a:custGeom>
              <a:rect b="b" l="l" r="r" t="t"/>
              <a:pathLst>
                <a:path extrusionOk="0" h="1206" w="1207">
                  <a:moveTo>
                    <a:pt x="597" y="0"/>
                  </a:moveTo>
                  <a:lnTo>
                    <a:pt x="597" y="0"/>
                  </a:lnTo>
                  <a:cubicBezTo>
                    <a:pt x="269" y="0"/>
                    <a:pt x="0" y="268"/>
                    <a:pt x="0" y="597"/>
                  </a:cubicBezTo>
                  <a:cubicBezTo>
                    <a:pt x="0" y="925"/>
                    <a:pt x="269" y="1205"/>
                    <a:pt x="597" y="1205"/>
                  </a:cubicBezTo>
                  <a:cubicBezTo>
                    <a:pt x="938" y="1205"/>
                    <a:pt x="1206" y="925"/>
                    <a:pt x="1206" y="597"/>
                  </a:cubicBezTo>
                  <a:cubicBezTo>
                    <a:pt x="1206" y="268"/>
                    <a:pt x="938" y="0"/>
                    <a:pt x="597" y="0"/>
                  </a:cubicBezTo>
                  <a:close/>
                  <a:moveTo>
                    <a:pt x="597" y="1157"/>
                  </a:moveTo>
                  <a:lnTo>
                    <a:pt x="597" y="1157"/>
                  </a:lnTo>
                  <a:cubicBezTo>
                    <a:pt x="293" y="1157"/>
                    <a:pt x="37" y="901"/>
                    <a:pt x="37" y="597"/>
                  </a:cubicBezTo>
                  <a:cubicBezTo>
                    <a:pt x="37" y="292"/>
                    <a:pt x="293" y="36"/>
                    <a:pt x="597" y="36"/>
                  </a:cubicBezTo>
                  <a:cubicBezTo>
                    <a:pt x="914" y="36"/>
                    <a:pt x="1157" y="292"/>
                    <a:pt x="1157" y="597"/>
                  </a:cubicBezTo>
                  <a:cubicBezTo>
                    <a:pt x="1157" y="901"/>
                    <a:pt x="914" y="1157"/>
                    <a:pt x="597" y="1157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g1084203bc61_0_1473"/>
            <p:cNvSpPr/>
            <p:nvPr/>
          </p:nvSpPr>
          <p:spPr>
            <a:xfrm>
              <a:off x="6434969" y="2254716"/>
              <a:ext cx="322323" cy="317782"/>
            </a:xfrm>
            <a:custGeom>
              <a:rect b="b" l="l" r="r" t="t"/>
              <a:pathLst>
                <a:path extrusionOk="0" h="926" w="939">
                  <a:moveTo>
                    <a:pt x="463" y="0"/>
                  </a:moveTo>
                  <a:lnTo>
                    <a:pt x="463" y="0"/>
                  </a:lnTo>
                  <a:cubicBezTo>
                    <a:pt x="207" y="0"/>
                    <a:pt x="0" y="207"/>
                    <a:pt x="0" y="463"/>
                  </a:cubicBezTo>
                  <a:cubicBezTo>
                    <a:pt x="0" y="718"/>
                    <a:pt x="207" y="925"/>
                    <a:pt x="463" y="925"/>
                  </a:cubicBezTo>
                  <a:cubicBezTo>
                    <a:pt x="719" y="925"/>
                    <a:pt x="938" y="718"/>
                    <a:pt x="938" y="463"/>
                  </a:cubicBezTo>
                  <a:cubicBezTo>
                    <a:pt x="938" y="207"/>
                    <a:pt x="719" y="0"/>
                    <a:pt x="463" y="0"/>
                  </a:cubicBezTo>
                  <a:close/>
                  <a:moveTo>
                    <a:pt x="463" y="913"/>
                  </a:moveTo>
                  <a:lnTo>
                    <a:pt x="463" y="913"/>
                  </a:lnTo>
                  <a:cubicBezTo>
                    <a:pt x="220" y="913"/>
                    <a:pt x="25" y="706"/>
                    <a:pt x="25" y="463"/>
                  </a:cubicBezTo>
                  <a:cubicBezTo>
                    <a:pt x="25" y="219"/>
                    <a:pt x="220" y="24"/>
                    <a:pt x="463" y="24"/>
                  </a:cubicBezTo>
                  <a:cubicBezTo>
                    <a:pt x="707" y="24"/>
                    <a:pt x="914" y="219"/>
                    <a:pt x="914" y="463"/>
                  </a:cubicBezTo>
                  <a:cubicBezTo>
                    <a:pt x="914" y="706"/>
                    <a:pt x="707" y="913"/>
                    <a:pt x="463" y="913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2" name="Google Shape;242;g1084203bc61_0_1473"/>
          <p:cNvGrpSpPr/>
          <p:nvPr/>
        </p:nvGrpSpPr>
        <p:grpSpPr>
          <a:xfrm>
            <a:off x="7086360" y="1622207"/>
            <a:ext cx="307568" cy="291681"/>
            <a:chOff x="8432463" y="3248922"/>
            <a:chExt cx="410091" cy="388908"/>
          </a:xfrm>
        </p:grpSpPr>
        <p:sp>
          <p:nvSpPr>
            <p:cNvPr id="243" name="Google Shape;243;g1084203bc61_0_1473"/>
            <p:cNvSpPr/>
            <p:nvPr/>
          </p:nvSpPr>
          <p:spPr>
            <a:xfrm>
              <a:off x="8432463" y="3248922"/>
              <a:ext cx="410091" cy="388908"/>
            </a:xfrm>
            <a:custGeom>
              <a:rect b="b" l="l" r="r" t="t"/>
              <a:pathLst>
                <a:path extrusionOk="0" h="1133" w="1195">
                  <a:moveTo>
                    <a:pt x="1145" y="986"/>
                  </a:moveTo>
                  <a:lnTo>
                    <a:pt x="1145" y="986"/>
                  </a:lnTo>
                  <a:cubicBezTo>
                    <a:pt x="1145" y="986"/>
                    <a:pt x="1157" y="986"/>
                    <a:pt x="1169" y="986"/>
                  </a:cubicBezTo>
                  <a:cubicBezTo>
                    <a:pt x="1181" y="973"/>
                    <a:pt x="1194" y="949"/>
                    <a:pt x="1194" y="925"/>
                  </a:cubicBezTo>
                  <a:cubicBezTo>
                    <a:pt x="1194" y="73"/>
                    <a:pt x="1194" y="73"/>
                    <a:pt x="1194" y="73"/>
                  </a:cubicBezTo>
                  <a:cubicBezTo>
                    <a:pt x="1194" y="49"/>
                    <a:pt x="1181" y="24"/>
                    <a:pt x="1169" y="12"/>
                  </a:cubicBezTo>
                  <a:cubicBezTo>
                    <a:pt x="1145" y="0"/>
                    <a:pt x="1121" y="12"/>
                    <a:pt x="1108" y="24"/>
                  </a:cubicBezTo>
                  <a:cubicBezTo>
                    <a:pt x="1011" y="85"/>
                    <a:pt x="1011" y="85"/>
                    <a:pt x="1011" y="85"/>
                  </a:cubicBezTo>
                  <a:cubicBezTo>
                    <a:pt x="901" y="171"/>
                    <a:pt x="755" y="231"/>
                    <a:pt x="621" y="268"/>
                  </a:cubicBezTo>
                  <a:cubicBezTo>
                    <a:pt x="512" y="280"/>
                    <a:pt x="512" y="280"/>
                    <a:pt x="512" y="280"/>
                  </a:cubicBezTo>
                  <a:cubicBezTo>
                    <a:pt x="134" y="280"/>
                    <a:pt x="134" y="280"/>
                    <a:pt x="134" y="280"/>
                  </a:cubicBezTo>
                  <a:cubicBezTo>
                    <a:pt x="61" y="280"/>
                    <a:pt x="0" y="341"/>
                    <a:pt x="0" y="414"/>
                  </a:cubicBezTo>
                  <a:cubicBezTo>
                    <a:pt x="0" y="571"/>
                    <a:pt x="0" y="571"/>
                    <a:pt x="0" y="571"/>
                  </a:cubicBezTo>
                  <a:cubicBezTo>
                    <a:pt x="0" y="645"/>
                    <a:pt x="49" y="705"/>
                    <a:pt x="122" y="717"/>
                  </a:cubicBezTo>
                  <a:cubicBezTo>
                    <a:pt x="244" y="1083"/>
                    <a:pt x="244" y="1083"/>
                    <a:pt x="244" y="1083"/>
                  </a:cubicBezTo>
                  <a:cubicBezTo>
                    <a:pt x="256" y="1107"/>
                    <a:pt x="280" y="1132"/>
                    <a:pt x="305" y="1132"/>
                  </a:cubicBezTo>
                  <a:cubicBezTo>
                    <a:pt x="439" y="1132"/>
                    <a:pt x="439" y="1132"/>
                    <a:pt x="439" y="1132"/>
                  </a:cubicBezTo>
                  <a:cubicBezTo>
                    <a:pt x="463" y="1132"/>
                    <a:pt x="487" y="1120"/>
                    <a:pt x="499" y="1107"/>
                  </a:cubicBezTo>
                  <a:cubicBezTo>
                    <a:pt x="512" y="1083"/>
                    <a:pt x="512" y="1071"/>
                    <a:pt x="499" y="1046"/>
                  </a:cubicBezTo>
                  <a:cubicBezTo>
                    <a:pt x="390" y="717"/>
                    <a:pt x="390" y="717"/>
                    <a:pt x="390" y="717"/>
                  </a:cubicBezTo>
                  <a:cubicBezTo>
                    <a:pt x="512" y="717"/>
                    <a:pt x="512" y="717"/>
                    <a:pt x="512" y="717"/>
                  </a:cubicBezTo>
                  <a:cubicBezTo>
                    <a:pt x="609" y="730"/>
                    <a:pt x="609" y="730"/>
                    <a:pt x="609" y="730"/>
                  </a:cubicBezTo>
                  <a:cubicBezTo>
                    <a:pt x="755" y="754"/>
                    <a:pt x="889" y="815"/>
                    <a:pt x="1011" y="900"/>
                  </a:cubicBezTo>
                  <a:cubicBezTo>
                    <a:pt x="1108" y="973"/>
                    <a:pt x="1108" y="973"/>
                    <a:pt x="1108" y="973"/>
                  </a:cubicBezTo>
                  <a:cubicBezTo>
                    <a:pt x="1121" y="986"/>
                    <a:pt x="1133" y="986"/>
                    <a:pt x="1145" y="986"/>
                  </a:cubicBezTo>
                  <a:close/>
                  <a:moveTo>
                    <a:pt x="341" y="693"/>
                  </a:moveTo>
                  <a:lnTo>
                    <a:pt x="341" y="693"/>
                  </a:lnTo>
                  <a:cubicBezTo>
                    <a:pt x="463" y="1058"/>
                    <a:pt x="463" y="1058"/>
                    <a:pt x="463" y="1058"/>
                  </a:cubicBezTo>
                  <a:cubicBezTo>
                    <a:pt x="463" y="1071"/>
                    <a:pt x="463" y="1071"/>
                    <a:pt x="463" y="1083"/>
                  </a:cubicBezTo>
                  <a:cubicBezTo>
                    <a:pt x="451" y="1083"/>
                    <a:pt x="451" y="1083"/>
                    <a:pt x="439" y="1083"/>
                  </a:cubicBezTo>
                  <a:cubicBezTo>
                    <a:pt x="305" y="1083"/>
                    <a:pt x="305" y="1083"/>
                    <a:pt x="305" y="1083"/>
                  </a:cubicBezTo>
                  <a:cubicBezTo>
                    <a:pt x="292" y="1083"/>
                    <a:pt x="292" y="1083"/>
                    <a:pt x="280" y="1071"/>
                  </a:cubicBezTo>
                  <a:cubicBezTo>
                    <a:pt x="158" y="681"/>
                    <a:pt x="158" y="681"/>
                    <a:pt x="158" y="681"/>
                  </a:cubicBezTo>
                  <a:cubicBezTo>
                    <a:pt x="158" y="681"/>
                    <a:pt x="146" y="669"/>
                    <a:pt x="134" y="669"/>
                  </a:cubicBezTo>
                  <a:cubicBezTo>
                    <a:pt x="85" y="669"/>
                    <a:pt x="49" y="633"/>
                    <a:pt x="49" y="571"/>
                  </a:cubicBezTo>
                  <a:cubicBezTo>
                    <a:pt x="49" y="414"/>
                    <a:pt x="49" y="414"/>
                    <a:pt x="49" y="414"/>
                  </a:cubicBezTo>
                  <a:cubicBezTo>
                    <a:pt x="49" y="365"/>
                    <a:pt x="85" y="329"/>
                    <a:pt x="134" y="329"/>
                  </a:cubicBezTo>
                  <a:cubicBezTo>
                    <a:pt x="499" y="329"/>
                    <a:pt x="499" y="329"/>
                    <a:pt x="499" y="329"/>
                  </a:cubicBezTo>
                  <a:cubicBezTo>
                    <a:pt x="499" y="669"/>
                    <a:pt x="499" y="669"/>
                    <a:pt x="499" y="669"/>
                  </a:cubicBezTo>
                  <a:cubicBezTo>
                    <a:pt x="365" y="669"/>
                    <a:pt x="365" y="669"/>
                    <a:pt x="365" y="669"/>
                  </a:cubicBezTo>
                  <a:cubicBezTo>
                    <a:pt x="353" y="669"/>
                    <a:pt x="353" y="669"/>
                    <a:pt x="341" y="681"/>
                  </a:cubicBezTo>
                  <a:lnTo>
                    <a:pt x="341" y="693"/>
                  </a:lnTo>
                  <a:close/>
                  <a:moveTo>
                    <a:pt x="621" y="681"/>
                  </a:moveTo>
                  <a:lnTo>
                    <a:pt x="621" y="681"/>
                  </a:lnTo>
                  <a:cubicBezTo>
                    <a:pt x="548" y="669"/>
                    <a:pt x="548" y="669"/>
                    <a:pt x="548" y="669"/>
                  </a:cubicBezTo>
                  <a:cubicBezTo>
                    <a:pt x="548" y="317"/>
                    <a:pt x="548" y="317"/>
                    <a:pt x="548" y="317"/>
                  </a:cubicBezTo>
                  <a:cubicBezTo>
                    <a:pt x="621" y="305"/>
                    <a:pt x="621" y="305"/>
                    <a:pt x="621" y="305"/>
                  </a:cubicBezTo>
                  <a:cubicBezTo>
                    <a:pt x="779" y="280"/>
                    <a:pt x="926" y="219"/>
                    <a:pt x="1047" y="122"/>
                  </a:cubicBezTo>
                  <a:cubicBezTo>
                    <a:pt x="1072" y="98"/>
                    <a:pt x="1072" y="98"/>
                    <a:pt x="1072" y="98"/>
                  </a:cubicBezTo>
                  <a:cubicBezTo>
                    <a:pt x="1072" y="900"/>
                    <a:pt x="1072" y="900"/>
                    <a:pt x="1072" y="900"/>
                  </a:cubicBezTo>
                  <a:cubicBezTo>
                    <a:pt x="1035" y="876"/>
                    <a:pt x="1035" y="876"/>
                    <a:pt x="1035" y="876"/>
                  </a:cubicBezTo>
                  <a:cubicBezTo>
                    <a:pt x="913" y="779"/>
                    <a:pt x="767" y="717"/>
                    <a:pt x="621" y="681"/>
                  </a:cubicBezTo>
                  <a:close/>
                  <a:moveTo>
                    <a:pt x="1096" y="85"/>
                  </a:moveTo>
                  <a:lnTo>
                    <a:pt x="1096" y="85"/>
                  </a:lnTo>
                  <a:cubicBezTo>
                    <a:pt x="1133" y="61"/>
                    <a:pt x="1133" y="61"/>
                    <a:pt x="1133" y="61"/>
                  </a:cubicBezTo>
                  <a:cubicBezTo>
                    <a:pt x="1133" y="49"/>
                    <a:pt x="1145" y="49"/>
                    <a:pt x="1145" y="49"/>
                  </a:cubicBezTo>
                  <a:cubicBezTo>
                    <a:pt x="1145" y="61"/>
                    <a:pt x="1157" y="61"/>
                    <a:pt x="1157" y="73"/>
                  </a:cubicBezTo>
                  <a:cubicBezTo>
                    <a:pt x="1157" y="925"/>
                    <a:pt x="1157" y="925"/>
                    <a:pt x="1157" y="925"/>
                  </a:cubicBezTo>
                  <a:cubicBezTo>
                    <a:pt x="1157" y="937"/>
                    <a:pt x="1145" y="937"/>
                    <a:pt x="1145" y="937"/>
                  </a:cubicBezTo>
                  <a:cubicBezTo>
                    <a:pt x="1145" y="937"/>
                    <a:pt x="1133" y="949"/>
                    <a:pt x="1133" y="937"/>
                  </a:cubicBezTo>
                  <a:cubicBezTo>
                    <a:pt x="1096" y="912"/>
                    <a:pt x="1096" y="912"/>
                    <a:pt x="1096" y="912"/>
                  </a:cubicBezTo>
                  <a:lnTo>
                    <a:pt x="1096" y="85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4" name="Google Shape;244;g1084203bc61_0_1473"/>
            <p:cNvSpPr/>
            <p:nvPr/>
          </p:nvSpPr>
          <p:spPr>
            <a:xfrm>
              <a:off x="8500560" y="3483477"/>
              <a:ext cx="42371" cy="9080"/>
            </a:xfrm>
            <a:custGeom>
              <a:rect b="b" l="l" r="r" t="t"/>
              <a:pathLst>
                <a:path extrusionOk="0" h="25" w="123">
                  <a:moveTo>
                    <a:pt x="110" y="0"/>
                  </a:moveTo>
                  <a:lnTo>
                    <a:pt x="11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2"/>
                  </a:cubicBezTo>
                  <a:lnTo>
                    <a:pt x="0" y="24"/>
                  </a:lnTo>
                  <a:cubicBezTo>
                    <a:pt x="110" y="24"/>
                    <a:pt x="110" y="24"/>
                    <a:pt x="110" y="24"/>
                  </a:cubicBezTo>
                  <a:lnTo>
                    <a:pt x="122" y="12"/>
                  </a:lnTo>
                  <a:cubicBezTo>
                    <a:pt x="122" y="0"/>
                    <a:pt x="110" y="0"/>
                    <a:pt x="110" y="0"/>
                  </a:cubicBezTo>
                </a:path>
              </a:pathLst>
            </a:custGeom>
            <a:solidFill>
              <a:srgbClr val="40404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45" name="Google Shape;245;g1084203bc61_0_1473"/>
          <p:cNvSpPr/>
          <p:nvPr/>
        </p:nvSpPr>
        <p:spPr>
          <a:xfrm>
            <a:off x="4558245" y="1600638"/>
            <a:ext cx="250821" cy="334806"/>
          </a:xfrm>
          <a:custGeom>
            <a:rect b="b" l="l" r="r" t="t"/>
            <a:pathLst>
              <a:path extrusionOk="0" h="1303" w="975">
                <a:moveTo>
                  <a:pt x="256" y="1010"/>
                </a:moveTo>
                <a:lnTo>
                  <a:pt x="256" y="1010"/>
                </a:lnTo>
                <a:cubicBezTo>
                  <a:pt x="256" y="1022"/>
                  <a:pt x="268" y="1034"/>
                  <a:pt x="268" y="1047"/>
                </a:cubicBezTo>
                <a:cubicBezTo>
                  <a:pt x="280" y="1095"/>
                  <a:pt x="304" y="1144"/>
                  <a:pt x="329" y="1180"/>
                </a:cubicBezTo>
                <a:cubicBezTo>
                  <a:pt x="353" y="1217"/>
                  <a:pt x="378" y="1242"/>
                  <a:pt x="414" y="1266"/>
                </a:cubicBezTo>
                <a:cubicBezTo>
                  <a:pt x="451" y="1290"/>
                  <a:pt x="499" y="1302"/>
                  <a:pt x="536" y="1302"/>
                </a:cubicBezTo>
                <a:cubicBezTo>
                  <a:pt x="548" y="1302"/>
                  <a:pt x="560" y="1302"/>
                  <a:pt x="585" y="1302"/>
                </a:cubicBezTo>
                <a:cubicBezTo>
                  <a:pt x="657" y="1302"/>
                  <a:pt x="731" y="1290"/>
                  <a:pt x="792" y="1254"/>
                </a:cubicBezTo>
                <a:cubicBezTo>
                  <a:pt x="877" y="1205"/>
                  <a:pt x="926" y="1120"/>
                  <a:pt x="950" y="1022"/>
                </a:cubicBezTo>
                <a:cubicBezTo>
                  <a:pt x="974" y="949"/>
                  <a:pt x="974" y="864"/>
                  <a:pt x="974" y="791"/>
                </a:cubicBezTo>
                <a:cubicBezTo>
                  <a:pt x="974" y="573"/>
                  <a:pt x="974" y="573"/>
                  <a:pt x="974" y="573"/>
                </a:cubicBezTo>
                <a:lnTo>
                  <a:pt x="974" y="573"/>
                </a:lnTo>
                <a:cubicBezTo>
                  <a:pt x="974" y="512"/>
                  <a:pt x="926" y="463"/>
                  <a:pt x="877" y="463"/>
                </a:cubicBezTo>
                <a:cubicBezTo>
                  <a:pt x="852" y="463"/>
                  <a:pt x="828" y="475"/>
                  <a:pt x="816" y="487"/>
                </a:cubicBezTo>
                <a:cubicBezTo>
                  <a:pt x="804" y="439"/>
                  <a:pt x="767" y="402"/>
                  <a:pt x="719" y="402"/>
                </a:cubicBezTo>
                <a:cubicBezTo>
                  <a:pt x="694" y="402"/>
                  <a:pt x="670" y="415"/>
                  <a:pt x="645" y="427"/>
                </a:cubicBezTo>
                <a:cubicBezTo>
                  <a:pt x="633" y="390"/>
                  <a:pt x="597" y="353"/>
                  <a:pt x="560" y="341"/>
                </a:cubicBezTo>
                <a:cubicBezTo>
                  <a:pt x="536" y="341"/>
                  <a:pt x="511" y="353"/>
                  <a:pt x="487" y="366"/>
                </a:cubicBezTo>
                <a:cubicBezTo>
                  <a:pt x="487" y="122"/>
                  <a:pt x="487" y="122"/>
                  <a:pt x="487" y="122"/>
                </a:cubicBezTo>
                <a:cubicBezTo>
                  <a:pt x="487" y="61"/>
                  <a:pt x="451" y="12"/>
                  <a:pt x="390" y="0"/>
                </a:cubicBezTo>
                <a:cubicBezTo>
                  <a:pt x="365" y="0"/>
                  <a:pt x="329" y="12"/>
                  <a:pt x="316" y="37"/>
                </a:cubicBezTo>
                <a:cubicBezTo>
                  <a:pt x="292" y="49"/>
                  <a:pt x="280" y="86"/>
                  <a:pt x="280" y="110"/>
                </a:cubicBezTo>
                <a:cubicBezTo>
                  <a:pt x="280" y="293"/>
                  <a:pt x="280" y="548"/>
                  <a:pt x="280" y="657"/>
                </a:cubicBezTo>
                <a:cubicBezTo>
                  <a:pt x="195" y="573"/>
                  <a:pt x="195" y="573"/>
                  <a:pt x="195" y="573"/>
                </a:cubicBezTo>
                <a:cubicBezTo>
                  <a:pt x="158" y="524"/>
                  <a:pt x="97" y="524"/>
                  <a:pt x="61" y="548"/>
                </a:cubicBezTo>
                <a:cubicBezTo>
                  <a:pt x="24" y="573"/>
                  <a:pt x="12" y="597"/>
                  <a:pt x="12" y="621"/>
                </a:cubicBezTo>
                <a:cubicBezTo>
                  <a:pt x="0" y="657"/>
                  <a:pt x="12" y="681"/>
                  <a:pt x="36" y="706"/>
                </a:cubicBezTo>
                <a:cubicBezTo>
                  <a:pt x="219" y="925"/>
                  <a:pt x="232" y="937"/>
                  <a:pt x="232" y="937"/>
                </a:cubicBezTo>
                <a:cubicBezTo>
                  <a:pt x="244" y="949"/>
                  <a:pt x="256" y="974"/>
                  <a:pt x="256" y="1010"/>
                </a:cubicBezTo>
                <a:close/>
                <a:moveTo>
                  <a:pt x="49" y="634"/>
                </a:moveTo>
                <a:lnTo>
                  <a:pt x="49" y="634"/>
                </a:lnTo>
                <a:cubicBezTo>
                  <a:pt x="61" y="609"/>
                  <a:pt x="61" y="597"/>
                  <a:pt x="85" y="585"/>
                </a:cubicBezTo>
                <a:cubicBezTo>
                  <a:pt x="110" y="573"/>
                  <a:pt x="146" y="573"/>
                  <a:pt x="170" y="597"/>
                </a:cubicBezTo>
                <a:cubicBezTo>
                  <a:pt x="280" y="730"/>
                  <a:pt x="280" y="730"/>
                  <a:pt x="280" y="730"/>
                </a:cubicBezTo>
                <a:cubicBezTo>
                  <a:pt x="280" y="791"/>
                  <a:pt x="280" y="791"/>
                  <a:pt x="280" y="791"/>
                </a:cubicBezTo>
                <a:cubicBezTo>
                  <a:pt x="280" y="803"/>
                  <a:pt x="292" y="815"/>
                  <a:pt x="304" y="815"/>
                </a:cubicBezTo>
                <a:cubicBezTo>
                  <a:pt x="316" y="815"/>
                  <a:pt x="316" y="803"/>
                  <a:pt x="316" y="791"/>
                </a:cubicBezTo>
                <a:cubicBezTo>
                  <a:pt x="316" y="706"/>
                  <a:pt x="316" y="706"/>
                  <a:pt x="316" y="706"/>
                </a:cubicBezTo>
                <a:cubicBezTo>
                  <a:pt x="329" y="657"/>
                  <a:pt x="329" y="524"/>
                  <a:pt x="316" y="110"/>
                </a:cubicBezTo>
                <a:cubicBezTo>
                  <a:pt x="316" y="98"/>
                  <a:pt x="329" y="74"/>
                  <a:pt x="341" y="61"/>
                </a:cubicBezTo>
                <a:cubicBezTo>
                  <a:pt x="353" y="49"/>
                  <a:pt x="365" y="49"/>
                  <a:pt x="390" y="49"/>
                </a:cubicBezTo>
                <a:cubicBezTo>
                  <a:pt x="426" y="49"/>
                  <a:pt x="451" y="86"/>
                  <a:pt x="451" y="122"/>
                </a:cubicBezTo>
                <a:cubicBezTo>
                  <a:pt x="451" y="415"/>
                  <a:pt x="451" y="415"/>
                  <a:pt x="451" y="415"/>
                </a:cubicBezTo>
                <a:cubicBezTo>
                  <a:pt x="451" y="621"/>
                  <a:pt x="451" y="621"/>
                  <a:pt x="451" y="621"/>
                </a:cubicBezTo>
                <a:cubicBezTo>
                  <a:pt x="451" y="634"/>
                  <a:pt x="463" y="646"/>
                  <a:pt x="475" y="646"/>
                </a:cubicBezTo>
                <a:cubicBezTo>
                  <a:pt x="487" y="646"/>
                  <a:pt x="487" y="634"/>
                  <a:pt x="487" y="621"/>
                </a:cubicBezTo>
                <a:cubicBezTo>
                  <a:pt x="487" y="427"/>
                  <a:pt x="487" y="427"/>
                  <a:pt x="487" y="427"/>
                </a:cubicBezTo>
                <a:cubicBezTo>
                  <a:pt x="511" y="402"/>
                  <a:pt x="524" y="390"/>
                  <a:pt x="560" y="390"/>
                </a:cubicBezTo>
                <a:cubicBezTo>
                  <a:pt x="585" y="390"/>
                  <a:pt x="609" y="427"/>
                  <a:pt x="609" y="463"/>
                </a:cubicBezTo>
                <a:cubicBezTo>
                  <a:pt x="609" y="487"/>
                  <a:pt x="609" y="487"/>
                  <a:pt x="609" y="487"/>
                </a:cubicBezTo>
                <a:cubicBezTo>
                  <a:pt x="609" y="657"/>
                  <a:pt x="609" y="657"/>
                  <a:pt x="609" y="657"/>
                </a:cubicBezTo>
                <a:cubicBezTo>
                  <a:pt x="609" y="669"/>
                  <a:pt x="621" y="681"/>
                  <a:pt x="633" y="681"/>
                </a:cubicBezTo>
                <a:cubicBezTo>
                  <a:pt x="645" y="681"/>
                  <a:pt x="657" y="669"/>
                  <a:pt x="657" y="657"/>
                </a:cubicBezTo>
                <a:cubicBezTo>
                  <a:pt x="657" y="487"/>
                  <a:pt x="657" y="487"/>
                  <a:pt x="657" y="487"/>
                </a:cubicBezTo>
                <a:cubicBezTo>
                  <a:pt x="657" y="463"/>
                  <a:pt x="682" y="451"/>
                  <a:pt x="719" y="451"/>
                </a:cubicBezTo>
                <a:cubicBezTo>
                  <a:pt x="743" y="451"/>
                  <a:pt x="779" y="475"/>
                  <a:pt x="779" y="512"/>
                </a:cubicBezTo>
                <a:cubicBezTo>
                  <a:pt x="779" y="536"/>
                  <a:pt x="779" y="536"/>
                  <a:pt x="779" y="536"/>
                </a:cubicBezTo>
                <a:cubicBezTo>
                  <a:pt x="779" y="693"/>
                  <a:pt x="779" y="693"/>
                  <a:pt x="779" y="693"/>
                </a:cubicBezTo>
                <a:cubicBezTo>
                  <a:pt x="779" y="706"/>
                  <a:pt x="779" y="706"/>
                  <a:pt x="792" y="706"/>
                </a:cubicBezTo>
                <a:cubicBezTo>
                  <a:pt x="804" y="706"/>
                  <a:pt x="816" y="706"/>
                  <a:pt x="816" y="693"/>
                </a:cubicBezTo>
                <a:cubicBezTo>
                  <a:pt x="816" y="536"/>
                  <a:pt x="816" y="536"/>
                  <a:pt x="816" y="536"/>
                </a:cubicBezTo>
                <a:cubicBezTo>
                  <a:pt x="828" y="524"/>
                  <a:pt x="852" y="512"/>
                  <a:pt x="877" y="512"/>
                </a:cubicBezTo>
                <a:cubicBezTo>
                  <a:pt x="901" y="512"/>
                  <a:pt x="938" y="536"/>
                  <a:pt x="938" y="573"/>
                </a:cubicBezTo>
                <a:cubicBezTo>
                  <a:pt x="926" y="791"/>
                  <a:pt x="926" y="791"/>
                  <a:pt x="926" y="791"/>
                </a:cubicBezTo>
                <a:cubicBezTo>
                  <a:pt x="926" y="864"/>
                  <a:pt x="926" y="937"/>
                  <a:pt x="914" y="1010"/>
                </a:cubicBezTo>
                <a:cubicBezTo>
                  <a:pt x="889" y="1108"/>
                  <a:pt x="840" y="1168"/>
                  <a:pt x="767" y="1217"/>
                </a:cubicBezTo>
                <a:cubicBezTo>
                  <a:pt x="706" y="1254"/>
                  <a:pt x="621" y="1266"/>
                  <a:pt x="536" y="1254"/>
                </a:cubicBezTo>
                <a:cubicBezTo>
                  <a:pt x="499" y="1254"/>
                  <a:pt x="463" y="1254"/>
                  <a:pt x="438" y="1229"/>
                </a:cubicBezTo>
                <a:cubicBezTo>
                  <a:pt x="414" y="1217"/>
                  <a:pt x="390" y="1193"/>
                  <a:pt x="365" y="1156"/>
                </a:cubicBezTo>
                <a:cubicBezTo>
                  <a:pt x="341" y="1120"/>
                  <a:pt x="329" y="1071"/>
                  <a:pt x="304" y="1022"/>
                </a:cubicBezTo>
                <a:cubicBezTo>
                  <a:pt x="304" y="1022"/>
                  <a:pt x="304" y="1010"/>
                  <a:pt x="304" y="998"/>
                </a:cubicBezTo>
                <a:cubicBezTo>
                  <a:pt x="292" y="961"/>
                  <a:pt x="280" y="937"/>
                  <a:pt x="256" y="901"/>
                </a:cubicBezTo>
                <a:lnTo>
                  <a:pt x="73" y="681"/>
                </a:lnTo>
                <a:cubicBezTo>
                  <a:pt x="61" y="669"/>
                  <a:pt x="49" y="646"/>
                  <a:pt x="49" y="634"/>
                </a:cubicBezTo>
                <a:close/>
              </a:path>
            </a:pathLst>
          </a:custGeom>
          <a:solidFill>
            <a:srgbClr val="40404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84203bc61_0_1869"/>
          <p:cNvSpPr/>
          <p:nvPr/>
        </p:nvSpPr>
        <p:spPr>
          <a:xfrm>
            <a:off x="5483625" y="3883600"/>
            <a:ext cx="1854300" cy="431100"/>
          </a:xfrm>
          <a:prstGeom prst="roundRect">
            <a:avLst>
              <a:gd fmla="val 16667" name="adj"/>
            </a:avLst>
          </a:prstGeom>
          <a:solidFill>
            <a:srgbClr val="A6A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1084203bc61_0_1869"/>
          <p:cNvSpPr/>
          <p:nvPr/>
        </p:nvSpPr>
        <p:spPr>
          <a:xfrm>
            <a:off x="1393800" y="3881350"/>
            <a:ext cx="1854300" cy="431100"/>
          </a:xfrm>
          <a:prstGeom prst="roundRect">
            <a:avLst>
              <a:gd fmla="val 16667" name="adj"/>
            </a:avLst>
          </a:prstGeom>
          <a:solidFill>
            <a:srgbClr val="A6A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1084203bc61_0_1869"/>
          <p:cNvSpPr txBox="1"/>
          <p:nvPr/>
        </p:nvSpPr>
        <p:spPr>
          <a:xfrm>
            <a:off x="794013" y="611975"/>
            <a:ext cx="77487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</a:rPr>
              <a:t>Word Cloud - </a:t>
            </a:r>
            <a:r>
              <a:rPr b="1" lang="en" sz="2200">
                <a:solidFill>
                  <a:schemeClr val="dk1"/>
                </a:solidFill>
              </a:rPr>
              <a:t>Disneyland Hong Kong </a:t>
            </a:r>
            <a:endParaRPr b="1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1084203bc61_0_1869"/>
          <p:cNvSpPr txBox="1"/>
          <p:nvPr/>
        </p:nvSpPr>
        <p:spPr>
          <a:xfrm>
            <a:off x="1470000" y="3883600"/>
            <a:ext cx="185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Positive Reviews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g1084203bc61_0_1869"/>
          <p:cNvSpPr txBox="1"/>
          <p:nvPr/>
        </p:nvSpPr>
        <p:spPr>
          <a:xfrm>
            <a:off x="5526750" y="3883600"/>
            <a:ext cx="185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Negative Reviews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5" name="Google Shape;255;g1084203bc61_0_18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675" y="1457325"/>
            <a:ext cx="3766925" cy="226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1084203bc61_0_18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2500" y="1457335"/>
            <a:ext cx="3766925" cy="226014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1084203bc61_0_1869"/>
          <p:cNvSpPr/>
          <p:nvPr/>
        </p:nvSpPr>
        <p:spPr>
          <a:xfrm>
            <a:off x="4266086" y="1143464"/>
            <a:ext cx="306900" cy="45000"/>
          </a:xfrm>
          <a:prstGeom prst="roundRect">
            <a:avLst>
              <a:gd fmla="val 34191" name="adj"/>
            </a:avLst>
          </a:prstGeom>
          <a:gradFill>
            <a:gsLst>
              <a:gs pos="0">
                <a:srgbClr val="393E8F"/>
              </a:gs>
              <a:gs pos="100000">
                <a:srgbClr val="EFBEB7"/>
              </a:gs>
            </a:gsLst>
            <a:lin ang="1890073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84203bc61_0_1547"/>
          <p:cNvSpPr/>
          <p:nvPr/>
        </p:nvSpPr>
        <p:spPr>
          <a:xfrm>
            <a:off x="2673051" y="1017275"/>
            <a:ext cx="1559100" cy="172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0800" sx="101000" rotWithShape="0" algn="tl" sy="101000">
              <a:srgbClr val="000000">
                <a:alpha val="4549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Good Events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Visitors feel good about food, firework, and parade. 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b="0" i="0" sz="1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g1084203bc61_0_1547"/>
          <p:cNvSpPr/>
          <p:nvPr/>
        </p:nvSpPr>
        <p:spPr>
          <a:xfrm>
            <a:off x="4328526" y="1024475"/>
            <a:ext cx="1559100" cy="172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0800" sx="101000" rotWithShape="0" algn="tl" sy="101000">
              <a:srgbClr val="000000">
                <a:alpha val="4549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Fun Rides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Visitors enjoy rides and activities such as mountain space, and jungle cruise. 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g1084203bc61_0_1547"/>
          <p:cNvSpPr/>
          <p:nvPr/>
        </p:nvSpPr>
        <p:spPr>
          <a:xfrm>
            <a:off x="5984001" y="1017275"/>
            <a:ext cx="1559100" cy="172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0800" sx="101000" rotWithShape="0" algn="tl" sy="101000">
              <a:srgbClr val="000000">
                <a:alpha val="4549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Favorable Characters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Visitors praise Disney characters such as Mickey, King Lion and princess. 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" name="Google Shape;265;g1084203bc61_0_1547"/>
          <p:cNvSpPr/>
          <p:nvPr/>
        </p:nvSpPr>
        <p:spPr>
          <a:xfrm>
            <a:off x="996651" y="2922275"/>
            <a:ext cx="1559100" cy="172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0800" sx="101000" rotWithShape="0" algn="tl" sy="101000">
              <a:srgbClr val="000000">
                <a:alpha val="4549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Bad Experience Quality 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Visitors complain about rides, food, long queue and waiting time.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6" name="Google Shape;266;g1084203bc61_0_1547"/>
          <p:cNvSpPr/>
          <p:nvPr/>
        </p:nvSpPr>
        <p:spPr>
          <a:xfrm>
            <a:off x="2652126" y="2929475"/>
            <a:ext cx="1559100" cy="172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0800" sx="101000" rotWithShape="0" algn="tl" sy="101000">
              <a:srgbClr val="000000">
                <a:alpha val="4549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Terrible Customer Service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Visitors gave negative reviews on rude service and staff, and security issues. 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g1084203bc61_0_1547"/>
          <p:cNvSpPr/>
          <p:nvPr/>
        </p:nvSpPr>
        <p:spPr>
          <a:xfrm>
            <a:off x="4307601" y="2922275"/>
            <a:ext cx="1559100" cy="172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0800" sx="101000" rotWithShape="0" algn="tl" sy="101000">
              <a:srgbClr val="000000">
                <a:alpha val="4549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Mediocre</a:t>
            </a: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Rides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Visitors’ negative reviews relates to rides/activities such as Jungle Cruise, Peter Pan. 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g1084203bc61_0_1547"/>
          <p:cNvSpPr txBox="1"/>
          <p:nvPr/>
        </p:nvSpPr>
        <p:spPr>
          <a:xfrm>
            <a:off x="3789025" y="1046550"/>
            <a:ext cx="44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8A8ED4"/>
                </a:solidFill>
              </a:rPr>
              <a:t>#1</a:t>
            </a:r>
            <a:endParaRPr b="1" i="1" sz="1600">
              <a:solidFill>
                <a:srgbClr val="8A8ED4"/>
              </a:solidFill>
            </a:endParaRPr>
          </a:p>
        </p:txBody>
      </p:sp>
      <p:sp>
        <p:nvSpPr>
          <p:cNvPr id="269" name="Google Shape;269;g1084203bc61_0_1547"/>
          <p:cNvSpPr txBox="1"/>
          <p:nvPr/>
        </p:nvSpPr>
        <p:spPr>
          <a:xfrm>
            <a:off x="5465425" y="1046550"/>
            <a:ext cx="44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8A8ED4"/>
                </a:solidFill>
              </a:rPr>
              <a:t>#2</a:t>
            </a:r>
            <a:endParaRPr b="1" i="1" sz="1600">
              <a:solidFill>
                <a:srgbClr val="8A8ED4"/>
              </a:solidFill>
            </a:endParaRPr>
          </a:p>
        </p:txBody>
      </p:sp>
      <p:sp>
        <p:nvSpPr>
          <p:cNvPr id="270" name="Google Shape;270;g1084203bc61_0_1547"/>
          <p:cNvSpPr txBox="1"/>
          <p:nvPr/>
        </p:nvSpPr>
        <p:spPr>
          <a:xfrm>
            <a:off x="7065625" y="1046550"/>
            <a:ext cx="44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8A8ED4"/>
                </a:solidFill>
              </a:rPr>
              <a:t>#3</a:t>
            </a:r>
            <a:endParaRPr b="1" i="1" sz="1600">
              <a:solidFill>
                <a:srgbClr val="8A8ED4"/>
              </a:solidFill>
            </a:endParaRPr>
          </a:p>
        </p:txBody>
      </p:sp>
      <p:sp>
        <p:nvSpPr>
          <p:cNvPr id="271" name="Google Shape;271;g1084203bc61_0_1547"/>
          <p:cNvSpPr txBox="1"/>
          <p:nvPr/>
        </p:nvSpPr>
        <p:spPr>
          <a:xfrm>
            <a:off x="2112625" y="2951550"/>
            <a:ext cx="44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D93790"/>
                </a:solidFill>
              </a:rPr>
              <a:t>#1</a:t>
            </a:r>
            <a:endParaRPr b="1" i="1" sz="1600">
              <a:solidFill>
                <a:srgbClr val="D93790"/>
              </a:solidFill>
            </a:endParaRPr>
          </a:p>
        </p:txBody>
      </p:sp>
      <p:sp>
        <p:nvSpPr>
          <p:cNvPr id="272" name="Google Shape;272;g1084203bc61_0_1547"/>
          <p:cNvSpPr txBox="1"/>
          <p:nvPr/>
        </p:nvSpPr>
        <p:spPr>
          <a:xfrm>
            <a:off x="3789025" y="2951550"/>
            <a:ext cx="44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D93790"/>
                </a:solidFill>
              </a:rPr>
              <a:t>#2</a:t>
            </a:r>
            <a:endParaRPr b="1" i="1" sz="1600">
              <a:solidFill>
                <a:srgbClr val="D93790"/>
              </a:solidFill>
            </a:endParaRPr>
          </a:p>
        </p:txBody>
      </p:sp>
      <p:sp>
        <p:nvSpPr>
          <p:cNvPr id="273" name="Google Shape;273;g1084203bc61_0_1547"/>
          <p:cNvSpPr txBox="1"/>
          <p:nvPr/>
        </p:nvSpPr>
        <p:spPr>
          <a:xfrm>
            <a:off x="5389225" y="2951550"/>
            <a:ext cx="44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D93790"/>
                </a:solidFill>
              </a:rPr>
              <a:t>#3</a:t>
            </a:r>
            <a:endParaRPr b="1" i="1" sz="1600">
              <a:solidFill>
                <a:srgbClr val="D93790"/>
              </a:solidFill>
            </a:endParaRPr>
          </a:p>
        </p:txBody>
      </p:sp>
      <p:sp>
        <p:nvSpPr>
          <p:cNvPr id="274" name="Google Shape;274;g1084203bc61_0_1547"/>
          <p:cNvSpPr txBox="1"/>
          <p:nvPr/>
        </p:nvSpPr>
        <p:spPr>
          <a:xfrm>
            <a:off x="1126525" y="1561950"/>
            <a:ext cx="1559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latin typeface="Lato"/>
                <a:ea typeface="Lato"/>
                <a:cs typeface="Lato"/>
                <a:sym typeface="Lato"/>
              </a:rPr>
              <a:t>From Positive Reviews </a:t>
            </a:r>
            <a:endParaRPr b="1" i="1" sz="16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75" name="Google Shape;275;g1084203bc61_0_1547"/>
          <p:cNvCxnSpPr/>
          <p:nvPr/>
        </p:nvCxnSpPr>
        <p:spPr>
          <a:xfrm>
            <a:off x="2010550" y="2059350"/>
            <a:ext cx="234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g1084203bc61_0_1547"/>
          <p:cNvSpPr txBox="1"/>
          <p:nvPr/>
        </p:nvSpPr>
        <p:spPr>
          <a:xfrm>
            <a:off x="6079525" y="3390750"/>
            <a:ext cx="1559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latin typeface="Lato"/>
                <a:ea typeface="Lato"/>
                <a:cs typeface="Lato"/>
                <a:sym typeface="Lato"/>
              </a:rPr>
              <a:t>From Negative Reviews </a:t>
            </a:r>
            <a:endParaRPr b="1" i="1" sz="16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77" name="Google Shape;277;g1084203bc61_0_1547"/>
          <p:cNvCxnSpPr/>
          <p:nvPr/>
        </p:nvCxnSpPr>
        <p:spPr>
          <a:xfrm rot="10800000">
            <a:off x="6437425" y="3876575"/>
            <a:ext cx="25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8" name="Google Shape;278;g1084203bc61_0_1547"/>
          <p:cNvSpPr txBox="1"/>
          <p:nvPr/>
        </p:nvSpPr>
        <p:spPr>
          <a:xfrm>
            <a:off x="717813" y="307175"/>
            <a:ext cx="77487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</a:rPr>
              <a:t>Topic Summary - Disneyland Hong Kong</a:t>
            </a:r>
            <a:endParaRPr b="1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g1084203bc61_0_1547"/>
          <p:cNvSpPr/>
          <p:nvPr/>
        </p:nvSpPr>
        <p:spPr>
          <a:xfrm>
            <a:off x="4418486" y="762464"/>
            <a:ext cx="306900" cy="45000"/>
          </a:xfrm>
          <a:prstGeom prst="roundRect">
            <a:avLst>
              <a:gd fmla="val 34191" name="adj"/>
            </a:avLst>
          </a:prstGeom>
          <a:gradFill>
            <a:gsLst>
              <a:gs pos="0">
                <a:srgbClr val="393E8F"/>
              </a:gs>
              <a:gs pos="100000">
                <a:srgbClr val="EFBEB7"/>
              </a:gs>
            </a:gsLst>
            <a:lin ang="1890073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084203bc61_0_1880"/>
          <p:cNvSpPr/>
          <p:nvPr/>
        </p:nvSpPr>
        <p:spPr>
          <a:xfrm>
            <a:off x="5483625" y="3883600"/>
            <a:ext cx="1854300" cy="431100"/>
          </a:xfrm>
          <a:prstGeom prst="roundRect">
            <a:avLst>
              <a:gd fmla="val 16667" name="adj"/>
            </a:avLst>
          </a:prstGeom>
          <a:solidFill>
            <a:srgbClr val="A6A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1084203bc61_0_1880"/>
          <p:cNvSpPr/>
          <p:nvPr/>
        </p:nvSpPr>
        <p:spPr>
          <a:xfrm>
            <a:off x="1393800" y="3881350"/>
            <a:ext cx="1854300" cy="431100"/>
          </a:xfrm>
          <a:prstGeom prst="roundRect">
            <a:avLst>
              <a:gd fmla="val 16667" name="adj"/>
            </a:avLst>
          </a:prstGeom>
          <a:solidFill>
            <a:srgbClr val="A6A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1084203bc61_0_1880"/>
          <p:cNvSpPr txBox="1"/>
          <p:nvPr/>
        </p:nvSpPr>
        <p:spPr>
          <a:xfrm>
            <a:off x="1470000" y="3883600"/>
            <a:ext cx="185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Positive Reviews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" name="Google Shape;287;g1084203bc61_0_1880"/>
          <p:cNvSpPr txBox="1"/>
          <p:nvPr/>
        </p:nvSpPr>
        <p:spPr>
          <a:xfrm>
            <a:off x="5526750" y="3883600"/>
            <a:ext cx="185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Negative Reviews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8" name="Google Shape;288;g1084203bc61_0_18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750" y="1438475"/>
            <a:ext cx="3694400" cy="221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1084203bc61_0_18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3575" y="1438485"/>
            <a:ext cx="3694400" cy="221664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1084203bc61_0_1880"/>
          <p:cNvSpPr txBox="1"/>
          <p:nvPr/>
        </p:nvSpPr>
        <p:spPr>
          <a:xfrm>
            <a:off x="794013" y="611975"/>
            <a:ext cx="77487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</a:rPr>
              <a:t>Word Cloud - Disneyland Paris</a:t>
            </a:r>
            <a:endParaRPr b="1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1084203bc61_0_1880"/>
          <p:cNvSpPr/>
          <p:nvPr/>
        </p:nvSpPr>
        <p:spPr>
          <a:xfrm>
            <a:off x="4266086" y="1143464"/>
            <a:ext cx="306900" cy="45000"/>
          </a:xfrm>
          <a:prstGeom prst="roundRect">
            <a:avLst>
              <a:gd fmla="val 34191" name="adj"/>
            </a:avLst>
          </a:prstGeom>
          <a:gradFill>
            <a:gsLst>
              <a:gs pos="0">
                <a:srgbClr val="393E8F"/>
              </a:gs>
              <a:gs pos="100000">
                <a:srgbClr val="EFBEB7"/>
              </a:gs>
            </a:gsLst>
            <a:lin ang="1890073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84203bc61_0_1611"/>
          <p:cNvSpPr/>
          <p:nvPr/>
        </p:nvSpPr>
        <p:spPr>
          <a:xfrm>
            <a:off x="2673051" y="1017275"/>
            <a:ext cx="1559100" cy="172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0800" sx="101000" rotWithShape="0" algn="tl" sy="101000">
              <a:srgbClr val="000000">
                <a:alpha val="4549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Good Kids Experience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Visitors give positive reviews on rides, parade and shows. Children love it!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Google Shape;297;g1084203bc61_0_1611"/>
          <p:cNvSpPr/>
          <p:nvPr/>
        </p:nvSpPr>
        <p:spPr>
          <a:xfrm>
            <a:off x="4328526" y="1024475"/>
            <a:ext cx="1559100" cy="172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0800" sx="101000" rotWithShape="0" algn="tl" sy="101000">
              <a:srgbClr val="000000">
                <a:alpha val="4549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FastPass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Visitors feel good about fastpass and queue time. 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" name="Google Shape;298;g1084203bc61_0_1611"/>
          <p:cNvSpPr/>
          <p:nvPr/>
        </p:nvSpPr>
        <p:spPr>
          <a:xfrm>
            <a:off x="5984001" y="1017275"/>
            <a:ext cx="1559100" cy="172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0800" sx="101000" rotWithShape="0" algn="tl" sy="101000">
              <a:srgbClr val="000000">
                <a:alpha val="4549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Hotel Meals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Visitors’ positive reviews relates to hotel and meals (breakfast, lunch and dinner). 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9" name="Google Shape;299;g1084203bc61_0_1611"/>
          <p:cNvSpPr/>
          <p:nvPr/>
        </p:nvSpPr>
        <p:spPr>
          <a:xfrm>
            <a:off x="996651" y="2922275"/>
            <a:ext cx="1559100" cy="172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0800" sx="101000" rotWithShape="0" algn="tl" sy="101000">
              <a:srgbClr val="000000">
                <a:alpha val="4549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Long Queue 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Visitors give negative reviews on time and queue. Maybe they were the ones who didn’t purchase FastPass. 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g1084203bc61_0_1611"/>
          <p:cNvSpPr/>
          <p:nvPr/>
        </p:nvSpPr>
        <p:spPr>
          <a:xfrm>
            <a:off x="2652126" y="2929475"/>
            <a:ext cx="1559100" cy="172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0800" sx="101000" rotWithShape="0" algn="tl" sy="101000">
              <a:srgbClr val="000000">
                <a:alpha val="4549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Terrible Customer Service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Visitors give negative reviews on rude services and staff, bus, and room.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1" name="Google Shape;301;g1084203bc61_0_1611"/>
          <p:cNvSpPr/>
          <p:nvPr/>
        </p:nvSpPr>
        <p:spPr>
          <a:xfrm>
            <a:off x="4307601" y="2922275"/>
            <a:ext cx="1559100" cy="172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0800" sx="101000" rotWithShape="0" algn="tl" sy="101000">
              <a:srgbClr val="000000">
                <a:alpha val="4549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Bad Hotel Infrastructure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Visitors complain about hotels, especially room condition (bed/towel).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g1084203bc61_0_1611"/>
          <p:cNvSpPr txBox="1"/>
          <p:nvPr/>
        </p:nvSpPr>
        <p:spPr>
          <a:xfrm>
            <a:off x="3789025" y="1046550"/>
            <a:ext cx="44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8A8ED4"/>
                </a:solidFill>
              </a:rPr>
              <a:t>#1</a:t>
            </a:r>
            <a:endParaRPr b="1" i="1" sz="1600">
              <a:solidFill>
                <a:srgbClr val="8A8ED4"/>
              </a:solidFill>
            </a:endParaRPr>
          </a:p>
        </p:txBody>
      </p:sp>
      <p:sp>
        <p:nvSpPr>
          <p:cNvPr id="303" name="Google Shape;303;g1084203bc61_0_1611"/>
          <p:cNvSpPr txBox="1"/>
          <p:nvPr/>
        </p:nvSpPr>
        <p:spPr>
          <a:xfrm>
            <a:off x="5465425" y="1046550"/>
            <a:ext cx="44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8A8ED4"/>
                </a:solidFill>
              </a:rPr>
              <a:t>#2</a:t>
            </a:r>
            <a:endParaRPr b="1" i="1" sz="1600">
              <a:solidFill>
                <a:srgbClr val="8A8ED4"/>
              </a:solidFill>
            </a:endParaRPr>
          </a:p>
        </p:txBody>
      </p:sp>
      <p:sp>
        <p:nvSpPr>
          <p:cNvPr id="304" name="Google Shape;304;g1084203bc61_0_1611"/>
          <p:cNvSpPr txBox="1"/>
          <p:nvPr/>
        </p:nvSpPr>
        <p:spPr>
          <a:xfrm>
            <a:off x="7065625" y="1046550"/>
            <a:ext cx="44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8A8ED4"/>
                </a:solidFill>
              </a:rPr>
              <a:t>#3</a:t>
            </a:r>
            <a:endParaRPr b="1" i="1" sz="1600">
              <a:solidFill>
                <a:srgbClr val="8A8ED4"/>
              </a:solidFill>
            </a:endParaRPr>
          </a:p>
        </p:txBody>
      </p:sp>
      <p:sp>
        <p:nvSpPr>
          <p:cNvPr id="305" name="Google Shape;305;g1084203bc61_0_1611"/>
          <p:cNvSpPr txBox="1"/>
          <p:nvPr/>
        </p:nvSpPr>
        <p:spPr>
          <a:xfrm>
            <a:off x="2112625" y="2951550"/>
            <a:ext cx="44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D93790"/>
                </a:solidFill>
              </a:rPr>
              <a:t>#1</a:t>
            </a:r>
            <a:endParaRPr b="1" i="1" sz="1600">
              <a:solidFill>
                <a:srgbClr val="D93790"/>
              </a:solidFill>
            </a:endParaRPr>
          </a:p>
        </p:txBody>
      </p:sp>
      <p:sp>
        <p:nvSpPr>
          <p:cNvPr id="306" name="Google Shape;306;g1084203bc61_0_1611"/>
          <p:cNvSpPr txBox="1"/>
          <p:nvPr/>
        </p:nvSpPr>
        <p:spPr>
          <a:xfrm>
            <a:off x="3789025" y="2951550"/>
            <a:ext cx="44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D93790"/>
                </a:solidFill>
              </a:rPr>
              <a:t>#2</a:t>
            </a:r>
            <a:endParaRPr b="1" i="1" sz="1600">
              <a:solidFill>
                <a:srgbClr val="D93790"/>
              </a:solidFill>
            </a:endParaRPr>
          </a:p>
        </p:txBody>
      </p:sp>
      <p:sp>
        <p:nvSpPr>
          <p:cNvPr id="307" name="Google Shape;307;g1084203bc61_0_1611"/>
          <p:cNvSpPr txBox="1"/>
          <p:nvPr/>
        </p:nvSpPr>
        <p:spPr>
          <a:xfrm>
            <a:off x="5389225" y="2951550"/>
            <a:ext cx="44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D93790"/>
                </a:solidFill>
              </a:rPr>
              <a:t>#3</a:t>
            </a:r>
            <a:endParaRPr b="1" i="1" sz="1600">
              <a:solidFill>
                <a:srgbClr val="D93790"/>
              </a:solidFill>
            </a:endParaRPr>
          </a:p>
        </p:txBody>
      </p:sp>
      <p:sp>
        <p:nvSpPr>
          <p:cNvPr id="308" name="Google Shape;308;g1084203bc61_0_1611"/>
          <p:cNvSpPr txBox="1"/>
          <p:nvPr/>
        </p:nvSpPr>
        <p:spPr>
          <a:xfrm>
            <a:off x="1126525" y="1561950"/>
            <a:ext cx="1559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latin typeface="Lato"/>
                <a:ea typeface="Lato"/>
                <a:cs typeface="Lato"/>
                <a:sym typeface="Lato"/>
              </a:rPr>
              <a:t>From Positive Reviews </a:t>
            </a:r>
            <a:endParaRPr b="1" i="1" sz="16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09" name="Google Shape;309;g1084203bc61_0_1611"/>
          <p:cNvCxnSpPr/>
          <p:nvPr/>
        </p:nvCxnSpPr>
        <p:spPr>
          <a:xfrm>
            <a:off x="2010550" y="2059350"/>
            <a:ext cx="234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0" name="Google Shape;310;g1084203bc61_0_1611"/>
          <p:cNvSpPr txBox="1"/>
          <p:nvPr/>
        </p:nvSpPr>
        <p:spPr>
          <a:xfrm>
            <a:off x="6079525" y="3390750"/>
            <a:ext cx="1559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latin typeface="Lato"/>
                <a:ea typeface="Lato"/>
                <a:cs typeface="Lato"/>
                <a:sym typeface="Lato"/>
              </a:rPr>
              <a:t>From Negative Reviews </a:t>
            </a:r>
            <a:endParaRPr b="1" i="1" sz="16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1" name="Google Shape;311;g1084203bc61_0_1611"/>
          <p:cNvCxnSpPr/>
          <p:nvPr/>
        </p:nvCxnSpPr>
        <p:spPr>
          <a:xfrm rot="10800000">
            <a:off x="6437425" y="3876575"/>
            <a:ext cx="25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2" name="Google Shape;312;g1084203bc61_0_1611"/>
          <p:cNvSpPr txBox="1"/>
          <p:nvPr/>
        </p:nvSpPr>
        <p:spPr>
          <a:xfrm>
            <a:off x="717813" y="307175"/>
            <a:ext cx="77487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</a:rPr>
              <a:t>Topic Summary - Disneyland Paris</a:t>
            </a:r>
            <a:endParaRPr b="1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1084203bc61_0_1611"/>
          <p:cNvSpPr/>
          <p:nvPr/>
        </p:nvSpPr>
        <p:spPr>
          <a:xfrm>
            <a:off x="4418486" y="762464"/>
            <a:ext cx="306900" cy="45000"/>
          </a:xfrm>
          <a:prstGeom prst="roundRect">
            <a:avLst>
              <a:gd fmla="val 34191" name="adj"/>
            </a:avLst>
          </a:prstGeom>
          <a:gradFill>
            <a:gsLst>
              <a:gs pos="0">
                <a:srgbClr val="393E8F"/>
              </a:gs>
              <a:gs pos="100000">
                <a:srgbClr val="EFBEB7"/>
              </a:gs>
            </a:gsLst>
            <a:lin ang="1890073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084203bc61_0_1892"/>
          <p:cNvSpPr/>
          <p:nvPr/>
        </p:nvSpPr>
        <p:spPr>
          <a:xfrm>
            <a:off x="5483625" y="3883600"/>
            <a:ext cx="1854300" cy="431100"/>
          </a:xfrm>
          <a:prstGeom prst="roundRect">
            <a:avLst>
              <a:gd fmla="val 16667" name="adj"/>
            </a:avLst>
          </a:prstGeom>
          <a:solidFill>
            <a:srgbClr val="A6A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1084203bc61_0_1892"/>
          <p:cNvSpPr/>
          <p:nvPr/>
        </p:nvSpPr>
        <p:spPr>
          <a:xfrm>
            <a:off x="1393800" y="3881350"/>
            <a:ext cx="1854300" cy="431100"/>
          </a:xfrm>
          <a:prstGeom prst="roundRect">
            <a:avLst>
              <a:gd fmla="val 16667" name="adj"/>
            </a:avLst>
          </a:prstGeom>
          <a:solidFill>
            <a:srgbClr val="A6A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1084203bc61_0_1892"/>
          <p:cNvSpPr txBox="1"/>
          <p:nvPr/>
        </p:nvSpPr>
        <p:spPr>
          <a:xfrm>
            <a:off x="1470000" y="3883600"/>
            <a:ext cx="185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Positive Reviews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1" name="Google Shape;321;g1084203bc61_0_1892"/>
          <p:cNvSpPr txBox="1"/>
          <p:nvPr/>
        </p:nvSpPr>
        <p:spPr>
          <a:xfrm>
            <a:off x="5526750" y="3883600"/>
            <a:ext cx="185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Negative Reviews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2" name="Google Shape;322;g1084203bc61_0_18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888" y="1331250"/>
            <a:ext cx="3872125" cy="23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1084203bc61_0_18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7838" y="1331250"/>
            <a:ext cx="3872125" cy="23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1084203bc61_0_1892"/>
          <p:cNvSpPr txBox="1"/>
          <p:nvPr/>
        </p:nvSpPr>
        <p:spPr>
          <a:xfrm>
            <a:off x="717813" y="307175"/>
            <a:ext cx="77487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</a:rPr>
              <a:t>Topic Summary - Disneyland California</a:t>
            </a:r>
            <a:endParaRPr b="1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g1084203bc61_0_1892"/>
          <p:cNvSpPr/>
          <p:nvPr/>
        </p:nvSpPr>
        <p:spPr>
          <a:xfrm>
            <a:off x="4418486" y="762464"/>
            <a:ext cx="306900" cy="45000"/>
          </a:xfrm>
          <a:prstGeom prst="roundRect">
            <a:avLst>
              <a:gd fmla="val 34191" name="adj"/>
            </a:avLst>
          </a:prstGeom>
          <a:gradFill>
            <a:gsLst>
              <a:gs pos="0">
                <a:srgbClr val="393E8F"/>
              </a:gs>
              <a:gs pos="100000">
                <a:srgbClr val="EFBEB7"/>
              </a:gs>
            </a:gsLst>
            <a:lin ang="1890073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084203bc61_0_1632"/>
          <p:cNvSpPr/>
          <p:nvPr/>
        </p:nvSpPr>
        <p:spPr>
          <a:xfrm>
            <a:off x="2673051" y="1017275"/>
            <a:ext cx="1559100" cy="172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0800" sx="101000" rotWithShape="0" algn="tl" sy="101000">
              <a:srgbClr val="000000">
                <a:alpha val="4549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Family-friendly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Visitors feel good about children and family experience.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g1084203bc61_0_1632"/>
          <p:cNvSpPr/>
          <p:nvPr/>
        </p:nvSpPr>
        <p:spPr>
          <a:xfrm>
            <a:off x="4328526" y="1024475"/>
            <a:ext cx="1559100" cy="172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0800" sx="101000" rotWithShape="0" algn="tl" sy="101000">
              <a:srgbClr val="000000">
                <a:alpha val="4549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FastPass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Visitors give positive reviews on FastPass and waiting line. 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2" name="Google Shape;332;g1084203bc61_0_1632"/>
          <p:cNvSpPr/>
          <p:nvPr/>
        </p:nvSpPr>
        <p:spPr>
          <a:xfrm>
            <a:off x="5984001" y="1017275"/>
            <a:ext cx="1559100" cy="172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0800" sx="101000" rotWithShape="0" algn="tl" sy="101000">
              <a:srgbClr val="000000">
                <a:alpha val="4549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Fun Rides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Visitors love rides/adventures such as space mountain, Caribbean Pirate, Indiana Jones. 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3" name="Google Shape;333;g1084203bc61_0_1632"/>
          <p:cNvSpPr/>
          <p:nvPr/>
        </p:nvSpPr>
        <p:spPr>
          <a:xfrm>
            <a:off x="996651" y="2922275"/>
            <a:ext cx="1559100" cy="172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0800" sx="101000" rotWithShape="0" algn="tl" sy="101000">
              <a:srgbClr val="000000">
                <a:alpha val="4549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Long Queue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Visitors who didn’t purchase FastPass complaint about long line and wait time, and closed rides. 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4" name="Google Shape;334;g1084203bc61_0_1632"/>
          <p:cNvSpPr/>
          <p:nvPr/>
        </p:nvSpPr>
        <p:spPr>
          <a:xfrm>
            <a:off x="2652126" y="2929475"/>
            <a:ext cx="1559100" cy="172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0800" sx="101000" rotWithShape="0" algn="tl" sy="101000">
              <a:srgbClr val="000000">
                <a:alpha val="4549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Park Capacity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Visitors give negative reviews on crowdedness, staff and line.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5" name="Google Shape;335;g1084203bc61_0_1632"/>
          <p:cNvSpPr/>
          <p:nvPr/>
        </p:nvSpPr>
        <p:spPr>
          <a:xfrm>
            <a:off x="4307601" y="2922275"/>
            <a:ext cx="1559100" cy="172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0800" sx="101000" rotWithShape="0" algn="tl" sy="101000">
              <a:srgbClr val="000000">
                <a:alpha val="4549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Special Service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Visitors complain about guest relations,wheelchair services, and ticket policy related to refund. 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g1084203bc61_0_1632"/>
          <p:cNvSpPr txBox="1"/>
          <p:nvPr/>
        </p:nvSpPr>
        <p:spPr>
          <a:xfrm>
            <a:off x="3789025" y="1046550"/>
            <a:ext cx="44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8A8ED4"/>
                </a:solidFill>
              </a:rPr>
              <a:t>#1</a:t>
            </a:r>
            <a:endParaRPr b="1" i="1" sz="1600">
              <a:solidFill>
                <a:srgbClr val="8A8ED4"/>
              </a:solidFill>
            </a:endParaRPr>
          </a:p>
        </p:txBody>
      </p:sp>
      <p:sp>
        <p:nvSpPr>
          <p:cNvPr id="337" name="Google Shape;337;g1084203bc61_0_1632"/>
          <p:cNvSpPr txBox="1"/>
          <p:nvPr/>
        </p:nvSpPr>
        <p:spPr>
          <a:xfrm>
            <a:off x="5465425" y="1046550"/>
            <a:ext cx="44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8A8ED4"/>
                </a:solidFill>
              </a:rPr>
              <a:t>#2</a:t>
            </a:r>
            <a:endParaRPr b="1" i="1" sz="1600">
              <a:solidFill>
                <a:srgbClr val="8A8ED4"/>
              </a:solidFill>
            </a:endParaRPr>
          </a:p>
        </p:txBody>
      </p:sp>
      <p:sp>
        <p:nvSpPr>
          <p:cNvPr id="338" name="Google Shape;338;g1084203bc61_0_1632"/>
          <p:cNvSpPr txBox="1"/>
          <p:nvPr/>
        </p:nvSpPr>
        <p:spPr>
          <a:xfrm>
            <a:off x="7065625" y="1046550"/>
            <a:ext cx="44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8A8ED4"/>
                </a:solidFill>
              </a:rPr>
              <a:t>#3</a:t>
            </a:r>
            <a:endParaRPr b="1" i="1" sz="1600">
              <a:solidFill>
                <a:srgbClr val="8A8ED4"/>
              </a:solidFill>
            </a:endParaRPr>
          </a:p>
        </p:txBody>
      </p:sp>
      <p:sp>
        <p:nvSpPr>
          <p:cNvPr id="339" name="Google Shape;339;g1084203bc61_0_1632"/>
          <p:cNvSpPr txBox="1"/>
          <p:nvPr/>
        </p:nvSpPr>
        <p:spPr>
          <a:xfrm>
            <a:off x="2112625" y="2951550"/>
            <a:ext cx="44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D93790"/>
                </a:solidFill>
              </a:rPr>
              <a:t>#1</a:t>
            </a:r>
            <a:endParaRPr b="1" i="1" sz="1600">
              <a:solidFill>
                <a:srgbClr val="D93790"/>
              </a:solidFill>
            </a:endParaRPr>
          </a:p>
        </p:txBody>
      </p:sp>
      <p:sp>
        <p:nvSpPr>
          <p:cNvPr id="340" name="Google Shape;340;g1084203bc61_0_1632"/>
          <p:cNvSpPr txBox="1"/>
          <p:nvPr/>
        </p:nvSpPr>
        <p:spPr>
          <a:xfrm>
            <a:off x="3789025" y="2951550"/>
            <a:ext cx="44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D93790"/>
                </a:solidFill>
              </a:rPr>
              <a:t>#2</a:t>
            </a:r>
            <a:endParaRPr b="1" i="1" sz="1600">
              <a:solidFill>
                <a:srgbClr val="D93790"/>
              </a:solidFill>
            </a:endParaRPr>
          </a:p>
        </p:txBody>
      </p:sp>
      <p:sp>
        <p:nvSpPr>
          <p:cNvPr id="341" name="Google Shape;341;g1084203bc61_0_1632"/>
          <p:cNvSpPr txBox="1"/>
          <p:nvPr/>
        </p:nvSpPr>
        <p:spPr>
          <a:xfrm>
            <a:off x="5465425" y="2951550"/>
            <a:ext cx="44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D93790"/>
                </a:solidFill>
              </a:rPr>
              <a:t>#3</a:t>
            </a:r>
            <a:endParaRPr b="1" i="1" sz="1600">
              <a:solidFill>
                <a:srgbClr val="D93790"/>
              </a:solidFill>
            </a:endParaRPr>
          </a:p>
        </p:txBody>
      </p:sp>
      <p:sp>
        <p:nvSpPr>
          <p:cNvPr id="342" name="Google Shape;342;g1084203bc61_0_1632"/>
          <p:cNvSpPr txBox="1"/>
          <p:nvPr/>
        </p:nvSpPr>
        <p:spPr>
          <a:xfrm>
            <a:off x="1126525" y="1561950"/>
            <a:ext cx="1559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latin typeface="Lato"/>
                <a:ea typeface="Lato"/>
                <a:cs typeface="Lato"/>
                <a:sym typeface="Lato"/>
              </a:rPr>
              <a:t>From Positive Revi</a:t>
            </a:r>
            <a:r>
              <a:rPr b="1" i="1" lang="en" sz="1600">
                <a:latin typeface="Lato"/>
                <a:ea typeface="Lato"/>
                <a:cs typeface="Lato"/>
                <a:sym typeface="Lato"/>
              </a:rPr>
              <a:t>ews </a:t>
            </a:r>
            <a:endParaRPr b="1" i="1" sz="16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43" name="Google Shape;343;g1084203bc61_0_1632"/>
          <p:cNvCxnSpPr/>
          <p:nvPr/>
        </p:nvCxnSpPr>
        <p:spPr>
          <a:xfrm>
            <a:off x="2010550" y="2059350"/>
            <a:ext cx="234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4" name="Google Shape;344;g1084203bc61_0_1632"/>
          <p:cNvSpPr txBox="1"/>
          <p:nvPr/>
        </p:nvSpPr>
        <p:spPr>
          <a:xfrm>
            <a:off x="6079525" y="3390750"/>
            <a:ext cx="1559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latin typeface="Lato"/>
                <a:ea typeface="Lato"/>
                <a:cs typeface="Lato"/>
                <a:sym typeface="Lato"/>
              </a:rPr>
              <a:t>From Negative Reviews </a:t>
            </a:r>
            <a:endParaRPr b="1" i="1" sz="16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45" name="Google Shape;345;g1084203bc61_0_1632"/>
          <p:cNvCxnSpPr/>
          <p:nvPr/>
        </p:nvCxnSpPr>
        <p:spPr>
          <a:xfrm rot="10800000">
            <a:off x="6437425" y="3876575"/>
            <a:ext cx="25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6" name="Google Shape;346;g1084203bc61_0_1632"/>
          <p:cNvSpPr txBox="1"/>
          <p:nvPr/>
        </p:nvSpPr>
        <p:spPr>
          <a:xfrm>
            <a:off x="717813" y="307175"/>
            <a:ext cx="77487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</a:rPr>
              <a:t>Topic Summary - Disneyland California</a:t>
            </a:r>
            <a:endParaRPr b="1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g1084203bc61_0_1632"/>
          <p:cNvSpPr/>
          <p:nvPr/>
        </p:nvSpPr>
        <p:spPr>
          <a:xfrm>
            <a:off x="4418486" y="762464"/>
            <a:ext cx="306900" cy="45000"/>
          </a:xfrm>
          <a:prstGeom prst="roundRect">
            <a:avLst>
              <a:gd fmla="val 34191" name="adj"/>
            </a:avLst>
          </a:prstGeom>
          <a:gradFill>
            <a:gsLst>
              <a:gs pos="0">
                <a:srgbClr val="393E8F"/>
              </a:gs>
              <a:gs pos="100000">
                <a:srgbClr val="EFBEB7"/>
              </a:gs>
            </a:gsLst>
            <a:lin ang="1890073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0844593f7d_1_159"/>
          <p:cNvSpPr txBox="1"/>
          <p:nvPr/>
        </p:nvSpPr>
        <p:spPr>
          <a:xfrm>
            <a:off x="870225" y="797375"/>
            <a:ext cx="80109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E8F"/>
              </a:buClr>
              <a:buSzPts val="1800"/>
              <a:buFont typeface="Lato"/>
              <a:buChar char="★"/>
            </a:pPr>
            <a:r>
              <a:rPr b="1" lang="en" sz="1600">
                <a:solidFill>
                  <a:srgbClr val="393E8F"/>
                </a:solidFill>
                <a:latin typeface="Lato"/>
                <a:ea typeface="Lato"/>
                <a:cs typeface="Lato"/>
                <a:sym typeface="Lato"/>
              </a:rPr>
              <a:t>Different branches have unique values and issues.</a:t>
            </a:r>
            <a:endParaRPr b="1" sz="1600">
              <a:solidFill>
                <a:srgbClr val="393E8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Hong Kong distinguishes itself by disney characters.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Paris visitors mention hotels and restaurants a lot both </a:t>
            </a: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positively</a:t>
            </a: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and negatively.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California branch stands out by its adventures and rides, but may have issues on guest services and ticket policy.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E8F"/>
              </a:buClr>
              <a:buSzPts val="1600"/>
              <a:buFont typeface="Lato"/>
              <a:buChar char="★"/>
            </a:pPr>
            <a:r>
              <a:rPr b="1" lang="en" sz="1600">
                <a:solidFill>
                  <a:srgbClr val="393E8F"/>
                </a:solidFill>
                <a:latin typeface="Lato"/>
                <a:ea typeface="Lato"/>
                <a:cs typeface="Lato"/>
                <a:sym typeface="Lato"/>
              </a:rPr>
              <a:t>Visitors may have opposite attitudes and perspectives on the same thing.</a:t>
            </a:r>
            <a:endParaRPr b="1" sz="1600">
              <a:solidFill>
                <a:srgbClr val="393E8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Fastpass holders may praise the short waiting time and queue line; however, people without fastpass may complain about the long line and waiting time.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Hotel guests who pay for premium rooms may give positive reviews on the hotel and meals; however, people who pay for economy rooms may complain about the hotel and food.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3" name="Google Shape;353;g10844593f7d_1_159"/>
          <p:cNvSpPr txBox="1"/>
          <p:nvPr/>
        </p:nvSpPr>
        <p:spPr>
          <a:xfrm>
            <a:off x="717813" y="307175"/>
            <a:ext cx="77487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</a:rPr>
              <a:t>Summary of Insights</a:t>
            </a:r>
            <a:endParaRPr b="1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10844593f7d_1_159"/>
          <p:cNvSpPr/>
          <p:nvPr/>
        </p:nvSpPr>
        <p:spPr>
          <a:xfrm>
            <a:off x="4418486" y="762464"/>
            <a:ext cx="306900" cy="45000"/>
          </a:xfrm>
          <a:prstGeom prst="roundRect">
            <a:avLst>
              <a:gd fmla="val 34191" name="adj"/>
            </a:avLst>
          </a:prstGeom>
          <a:gradFill>
            <a:gsLst>
              <a:gs pos="0">
                <a:srgbClr val="393E8F"/>
              </a:gs>
              <a:gs pos="100000">
                <a:srgbClr val="EFBEB7"/>
              </a:gs>
            </a:gsLst>
            <a:lin ang="1890073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1084203bc61_0_1676"/>
          <p:cNvPicPr preferRelativeResize="0"/>
          <p:nvPr/>
        </p:nvPicPr>
        <p:blipFill rotWithShape="1">
          <a:blip r:embed="rId3">
            <a:alphaModFix/>
          </a:blip>
          <a:srcRect b="0" l="2804" r="4628" t="0"/>
          <a:stretch/>
        </p:blipFill>
        <p:spPr>
          <a:xfrm>
            <a:off x="0" y="0"/>
            <a:ext cx="9144000" cy="3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1084203bc61_0_1676"/>
          <p:cNvSpPr/>
          <p:nvPr/>
        </p:nvSpPr>
        <p:spPr>
          <a:xfrm rot="10800000">
            <a:off x="6" y="2995222"/>
            <a:ext cx="9143982" cy="2137428"/>
          </a:xfrm>
          <a:prstGeom prst="flowChartDocument">
            <a:avLst/>
          </a:prstGeom>
          <a:gradFill>
            <a:gsLst>
              <a:gs pos="0">
                <a:srgbClr val="393E8F"/>
              </a:gs>
              <a:gs pos="100000">
                <a:srgbClr val="EFBEB7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g1084203bc61_0_1676"/>
          <p:cNvSpPr txBox="1"/>
          <p:nvPr/>
        </p:nvSpPr>
        <p:spPr>
          <a:xfrm>
            <a:off x="3471325" y="3653850"/>
            <a:ext cx="665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chemeClr val="lt1"/>
                </a:solidFill>
              </a:rPr>
              <a:t>Sentiment Prediction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084203bc61_0_1725"/>
          <p:cNvSpPr txBox="1"/>
          <p:nvPr/>
        </p:nvSpPr>
        <p:spPr>
          <a:xfrm>
            <a:off x="622746" y="1762500"/>
            <a:ext cx="2471100" cy="9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210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Predicting Review Ratings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" name="Google Shape;367;g1084203bc61_0_172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0722" r="10722" t="0"/>
          <a:stretch/>
        </p:blipFill>
        <p:spPr>
          <a:xfrm>
            <a:off x="4119782" y="1245394"/>
            <a:ext cx="1110308" cy="110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1084203bc61_0_1725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3925" r="3934" t="0"/>
          <a:stretch/>
        </p:blipFill>
        <p:spPr>
          <a:xfrm>
            <a:off x="4119782" y="2992335"/>
            <a:ext cx="1110307" cy="1109384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g1084203bc61_0_1725"/>
          <p:cNvSpPr/>
          <p:nvPr/>
        </p:nvSpPr>
        <p:spPr>
          <a:xfrm>
            <a:off x="715036" y="2692489"/>
            <a:ext cx="306900" cy="45000"/>
          </a:xfrm>
          <a:prstGeom prst="roundRect">
            <a:avLst>
              <a:gd fmla="val 34191" name="adj"/>
            </a:avLst>
          </a:prstGeom>
          <a:gradFill>
            <a:gsLst>
              <a:gs pos="0">
                <a:srgbClr val="393E8F"/>
              </a:gs>
              <a:gs pos="100000">
                <a:srgbClr val="EFBEB7"/>
              </a:gs>
            </a:gsLst>
            <a:lin ang="1890073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0" name="Google Shape;370;g1084203bc61_0_1725"/>
          <p:cNvSpPr txBox="1"/>
          <p:nvPr/>
        </p:nvSpPr>
        <p:spPr>
          <a:xfrm>
            <a:off x="5465575" y="1124275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Objective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Quantify the text review into numeric rating can effectively help users evaluate the Disney’s performance.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1" name="Google Shape;371;g1084203bc61_0_1725"/>
          <p:cNvSpPr txBox="1"/>
          <p:nvPr/>
        </p:nvSpPr>
        <p:spPr>
          <a:xfrm>
            <a:off x="5465575" y="2885975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Task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Prediction of rating of a review given based on review text. To classify review into positive or negative label.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84203bc61_0_1389"/>
          <p:cNvSpPr txBox="1"/>
          <p:nvPr/>
        </p:nvSpPr>
        <p:spPr>
          <a:xfrm>
            <a:off x="5010054" y="1104492"/>
            <a:ext cx="24120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210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Agenda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g1084203bc61_0_138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272" r="16265" t="0"/>
          <a:stretch/>
        </p:blipFill>
        <p:spPr>
          <a:xfrm>
            <a:off x="697329" y="585678"/>
            <a:ext cx="3874669" cy="3972142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1084203bc61_0_1389"/>
          <p:cNvSpPr txBox="1"/>
          <p:nvPr/>
        </p:nvSpPr>
        <p:spPr>
          <a:xfrm>
            <a:off x="4933850" y="1594700"/>
            <a:ext cx="38013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❏"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Project Overview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❏"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Data Cleaning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❏"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Topic modeling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❏"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Sentiment prediction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❏"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Recommendations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❏"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Conclusion &amp; </a:t>
            </a:r>
            <a:r>
              <a:rPr b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Next Step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084203bc61_0_1695"/>
          <p:cNvSpPr txBox="1"/>
          <p:nvPr/>
        </p:nvSpPr>
        <p:spPr>
          <a:xfrm>
            <a:off x="6686425" y="1472350"/>
            <a:ext cx="1514400" cy="10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g1084203bc61_0_1695"/>
          <p:cNvSpPr txBox="1"/>
          <p:nvPr/>
        </p:nvSpPr>
        <p:spPr>
          <a:xfrm>
            <a:off x="4702650" y="1472350"/>
            <a:ext cx="1514400" cy="10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g1084203bc61_0_1695"/>
          <p:cNvSpPr txBox="1"/>
          <p:nvPr/>
        </p:nvSpPr>
        <p:spPr>
          <a:xfrm>
            <a:off x="6781675" y="3465825"/>
            <a:ext cx="1514400" cy="10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1084203bc61_0_1695"/>
          <p:cNvSpPr txBox="1"/>
          <p:nvPr/>
        </p:nvSpPr>
        <p:spPr>
          <a:xfrm>
            <a:off x="416100" y="1326275"/>
            <a:ext cx="42384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1084203bc61_0_1695"/>
          <p:cNvSpPr txBox="1"/>
          <p:nvPr/>
        </p:nvSpPr>
        <p:spPr>
          <a:xfrm>
            <a:off x="237800" y="1568900"/>
            <a:ext cx="3950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1084203bc61_0_1695"/>
          <p:cNvSpPr txBox="1"/>
          <p:nvPr/>
        </p:nvSpPr>
        <p:spPr>
          <a:xfrm>
            <a:off x="237800" y="2583650"/>
            <a:ext cx="42384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g1084203bc61_0_1695"/>
          <p:cNvSpPr txBox="1"/>
          <p:nvPr/>
        </p:nvSpPr>
        <p:spPr>
          <a:xfrm>
            <a:off x="237800" y="2306750"/>
            <a:ext cx="3950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1084203bc61_0_1695"/>
          <p:cNvSpPr txBox="1"/>
          <p:nvPr/>
        </p:nvSpPr>
        <p:spPr>
          <a:xfrm>
            <a:off x="416100" y="1509100"/>
            <a:ext cx="47055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★"/>
            </a:pPr>
            <a:r>
              <a:rPr b="1"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Depend Variable(y)</a:t>
            </a: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 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Binary variable 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 for positive ( Rating &gt; 3 ) 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 for negative (Rating &lt;= 3 ) 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★"/>
            </a:pPr>
            <a:r>
              <a:rPr b="1"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Independent Variable(X)</a:t>
            </a: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Review_Text: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N-gram level TF-IDF 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4" name="Google Shape;384;g1084203bc61_0_1695"/>
          <p:cNvSpPr txBox="1"/>
          <p:nvPr/>
        </p:nvSpPr>
        <p:spPr>
          <a:xfrm>
            <a:off x="4934925" y="1568900"/>
            <a:ext cx="38478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★"/>
            </a:pPr>
            <a:r>
              <a:rPr b="1"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Train and Test Random split:</a:t>
            </a:r>
            <a:endParaRPr b="1"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Train dataset size: 67% of all reviews 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Test dataset size: 33% of all reviews 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5" name="Google Shape;385;g1084203bc61_0_1695"/>
          <p:cNvSpPr txBox="1"/>
          <p:nvPr/>
        </p:nvSpPr>
        <p:spPr>
          <a:xfrm>
            <a:off x="717813" y="688175"/>
            <a:ext cx="77487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</a:rPr>
              <a:t>Summary of Insights</a:t>
            </a:r>
            <a:endParaRPr b="1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g1084203bc61_0_1695"/>
          <p:cNvSpPr/>
          <p:nvPr/>
        </p:nvSpPr>
        <p:spPr>
          <a:xfrm>
            <a:off x="4418486" y="1143464"/>
            <a:ext cx="306900" cy="45000"/>
          </a:xfrm>
          <a:prstGeom prst="roundRect">
            <a:avLst>
              <a:gd fmla="val 34191" name="adj"/>
            </a:avLst>
          </a:prstGeom>
          <a:gradFill>
            <a:gsLst>
              <a:gs pos="0">
                <a:srgbClr val="393E8F"/>
              </a:gs>
              <a:gs pos="100000">
                <a:srgbClr val="EFBEB7"/>
              </a:gs>
            </a:gsLst>
            <a:lin ang="1890073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084203bc61_0_1751"/>
          <p:cNvSpPr txBox="1"/>
          <p:nvPr/>
        </p:nvSpPr>
        <p:spPr>
          <a:xfrm>
            <a:off x="655106" y="299700"/>
            <a:ext cx="45570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270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Model Performance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g1084203bc61_0_1751"/>
          <p:cNvSpPr/>
          <p:nvPr/>
        </p:nvSpPr>
        <p:spPr>
          <a:xfrm>
            <a:off x="655092" y="2556112"/>
            <a:ext cx="2415600" cy="18477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3" name="Google Shape;393;g1084203bc61_0_1751"/>
          <p:cNvSpPr/>
          <p:nvPr/>
        </p:nvSpPr>
        <p:spPr>
          <a:xfrm>
            <a:off x="3364173" y="2556112"/>
            <a:ext cx="2415600" cy="18477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4" name="Google Shape;394;g1084203bc61_0_1751"/>
          <p:cNvSpPr/>
          <p:nvPr/>
        </p:nvSpPr>
        <p:spPr>
          <a:xfrm>
            <a:off x="6073254" y="2556112"/>
            <a:ext cx="2415600" cy="18477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5" name="Google Shape;395;g1084203bc61_0_1751"/>
          <p:cNvSpPr txBox="1"/>
          <p:nvPr/>
        </p:nvSpPr>
        <p:spPr>
          <a:xfrm>
            <a:off x="905300" y="3196550"/>
            <a:ext cx="21654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Navis_bayes. Multinomial NB </a:t>
            </a:r>
            <a:endParaRPr b="1"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Accuracy_score: 86.7%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6" name="Google Shape;396;g1084203bc61_0_1751"/>
          <p:cNvSpPr txBox="1"/>
          <p:nvPr/>
        </p:nvSpPr>
        <p:spPr>
          <a:xfrm>
            <a:off x="3516575" y="3196550"/>
            <a:ext cx="22632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Random Forest Classifier </a:t>
            </a:r>
            <a:endParaRPr b="1"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Accuracy_score: 84.4%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7" name="Google Shape;397;g1084203bc61_0_1751"/>
          <p:cNvSpPr txBox="1"/>
          <p:nvPr/>
        </p:nvSpPr>
        <p:spPr>
          <a:xfrm>
            <a:off x="6225650" y="3196550"/>
            <a:ext cx="22632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XGB classifier (Countvectorizer) </a:t>
            </a:r>
            <a:endParaRPr b="1"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Accuracy_score : 86.9%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8" name="Google Shape;398;g1084203bc61_0_1751"/>
          <p:cNvSpPr txBox="1"/>
          <p:nvPr/>
        </p:nvSpPr>
        <p:spPr>
          <a:xfrm>
            <a:off x="899800" y="2828500"/>
            <a:ext cx="1649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200">
                <a:solidFill>
                  <a:srgbClr val="393E8F"/>
                </a:solidFill>
                <a:latin typeface="Caveat"/>
                <a:ea typeface="Caveat"/>
                <a:cs typeface="Caveat"/>
                <a:sym typeface="Caveat"/>
              </a:rPr>
              <a:t>Model #1</a:t>
            </a:r>
            <a:endParaRPr b="1" i="1" sz="2200">
              <a:solidFill>
                <a:srgbClr val="393E8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99" name="Google Shape;399;g1084203bc61_0_1751"/>
          <p:cNvSpPr txBox="1"/>
          <p:nvPr/>
        </p:nvSpPr>
        <p:spPr>
          <a:xfrm>
            <a:off x="3562725" y="2828500"/>
            <a:ext cx="1649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200">
                <a:solidFill>
                  <a:srgbClr val="393E8F"/>
                </a:solidFill>
                <a:latin typeface="Caveat"/>
                <a:ea typeface="Caveat"/>
                <a:cs typeface="Caveat"/>
                <a:sym typeface="Caveat"/>
              </a:rPr>
              <a:t>Model #2</a:t>
            </a:r>
            <a:endParaRPr b="1" i="1" sz="2200">
              <a:solidFill>
                <a:srgbClr val="393E8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400" name="Google Shape;400;g1084203bc61_0_1751"/>
          <p:cNvSpPr txBox="1"/>
          <p:nvPr/>
        </p:nvSpPr>
        <p:spPr>
          <a:xfrm>
            <a:off x="6232850" y="2828500"/>
            <a:ext cx="1649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200">
                <a:solidFill>
                  <a:srgbClr val="393E8F"/>
                </a:solidFill>
                <a:latin typeface="Caveat"/>
                <a:ea typeface="Caveat"/>
                <a:cs typeface="Caveat"/>
                <a:sym typeface="Caveat"/>
              </a:rPr>
              <a:t>Model #3</a:t>
            </a:r>
            <a:endParaRPr b="1" i="1" sz="2200">
              <a:solidFill>
                <a:srgbClr val="393E8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401" name="Google Shape;401;g1084203bc61_0_1751"/>
          <p:cNvSpPr txBox="1"/>
          <p:nvPr/>
        </p:nvSpPr>
        <p:spPr>
          <a:xfrm>
            <a:off x="4668950" y="1094050"/>
            <a:ext cx="3819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★"/>
            </a:pPr>
            <a:r>
              <a:rPr b="1"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Champion Model</a:t>
            </a: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Logistic Regression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2" name="Google Shape;402;g1084203bc61_0_1751"/>
          <p:cNvSpPr/>
          <p:nvPr/>
        </p:nvSpPr>
        <p:spPr>
          <a:xfrm>
            <a:off x="655100" y="910000"/>
            <a:ext cx="3542700" cy="1076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3" name="Google Shape;403;g1084203bc61_0_1751"/>
          <p:cNvSpPr txBox="1"/>
          <p:nvPr/>
        </p:nvSpPr>
        <p:spPr>
          <a:xfrm>
            <a:off x="905294" y="1263388"/>
            <a:ext cx="3175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Logistic Regression</a:t>
            </a:r>
            <a:endParaRPr b="1"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Accuracy_score: 88.6%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4" name="Google Shape;404;g1084203bc61_0_1751"/>
          <p:cNvSpPr txBox="1"/>
          <p:nvPr/>
        </p:nvSpPr>
        <p:spPr>
          <a:xfrm>
            <a:off x="899802" y="916563"/>
            <a:ext cx="241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200">
                <a:solidFill>
                  <a:srgbClr val="393E8F"/>
                </a:solidFill>
                <a:latin typeface="Caveat"/>
                <a:ea typeface="Caveat"/>
                <a:cs typeface="Caveat"/>
                <a:sym typeface="Caveat"/>
              </a:rPr>
              <a:t>Baseline Model</a:t>
            </a:r>
            <a:endParaRPr b="1" i="1" sz="2200">
              <a:solidFill>
                <a:srgbClr val="393E8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g1084203bc61_0_18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" y="-9"/>
            <a:ext cx="9144003" cy="3509368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1084203bc61_0_1807"/>
          <p:cNvSpPr/>
          <p:nvPr/>
        </p:nvSpPr>
        <p:spPr>
          <a:xfrm rot="10800000">
            <a:off x="6" y="2995222"/>
            <a:ext cx="9143982" cy="2137428"/>
          </a:xfrm>
          <a:prstGeom prst="flowChartDocument">
            <a:avLst/>
          </a:prstGeom>
          <a:gradFill>
            <a:gsLst>
              <a:gs pos="0">
                <a:srgbClr val="393E8F"/>
              </a:gs>
              <a:gs pos="100000">
                <a:srgbClr val="EFBEB7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g1084203bc61_0_1807"/>
          <p:cNvSpPr txBox="1"/>
          <p:nvPr/>
        </p:nvSpPr>
        <p:spPr>
          <a:xfrm>
            <a:off x="3699925" y="3653850"/>
            <a:ext cx="665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chemeClr val="lt1"/>
                </a:solidFill>
              </a:rPr>
              <a:t>Recommendations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084203bc61_0_1934"/>
          <p:cNvSpPr/>
          <p:nvPr/>
        </p:nvSpPr>
        <p:spPr>
          <a:xfrm>
            <a:off x="1298100" y="1555600"/>
            <a:ext cx="1259100" cy="1260300"/>
          </a:xfrm>
          <a:prstGeom prst="donut">
            <a:avLst>
              <a:gd fmla="val 10835" name="adj"/>
            </a:avLst>
          </a:prstGeom>
          <a:solidFill>
            <a:srgbClr val="A6A9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1084203bc61_0_1934"/>
          <p:cNvSpPr txBox="1"/>
          <p:nvPr/>
        </p:nvSpPr>
        <p:spPr>
          <a:xfrm>
            <a:off x="717813" y="307175"/>
            <a:ext cx="77487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</a:rPr>
              <a:t>Recommendations</a:t>
            </a:r>
            <a:endParaRPr b="1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g1084203bc61_0_1934"/>
          <p:cNvSpPr/>
          <p:nvPr/>
        </p:nvSpPr>
        <p:spPr>
          <a:xfrm>
            <a:off x="4418486" y="762464"/>
            <a:ext cx="306900" cy="45000"/>
          </a:xfrm>
          <a:prstGeom prst="roundRect">
            <a:avLst>
              <a:gd fmla="val 34191" name="adj"/>
            </a:avLst>
          </a:prstGeom>
          <a:gradFill>
            <a:gsLst>
              <a:gs pos="0">
                <a:srgbClr val="393E8F"/>
              </a:gs>
              <a:gs pos="100000">
                <a:srgbClr val="EFBEB7"/>
              </a:gs>
            </a:gsLst>
            <a:lin ang="1890073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9" name="Google Shape;419;g1084203bc61_0_1934"/>
          <p:cNvSpPr/>
          <p:nvPr/>
        </p:nvSpPr>
        <p:spPr>
          <a:xfrm>
            <a:off x="3016963" y="1008400"/>
            <a:ext cx="1259100" cy="1260300"/>
          </a:xfrm>
          <a:prstGeom prst="donut">
            <a:avLst>
              <a:gd fmla="val 10835" name="adj"/>
            </a:avLst>
          </a:prstGeom>
          <a:solidFill>
            <a:srgbClr val="26C0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6C0C7"/>
              </a:solidFill>
            </a:endParaRPr>
          </a:p>
        </p:txBody>
      </p:sp>
      <p:sp>
        <p:nvSpPr>
          <p:cNvPr id="420" name="Google Shape;420;g1084203bc61_0_1934"/>
          <p:cNvSpPr/>
          <p:nvPr/>
        </p:nvSpPr>
        <p:spPr>
          <a:xfrm>
            <a:off x="4679725" y="1555600"/>
            <a:ext cx="1259100" cy="1260300"/>
          </a:xfrm>
          <a:prstGeom prst="donut">
            <a:avLst>
              <a:gd fmla="val 10835" name="adj"/>
            </a:avLst>
          </a:prstGeom>
          <a:solidFill>
            <a:srgbClr val="393E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1084203bc61_0_1934"/>
          <p:cNvSpPr/>
          <p:nvPr/>
        </p:nvSpPr>
        <p:spPr>
          <a:xfrm>
            <a:off x="6342475" y="1008400"/>
            <a:ext cx="1259100" cy="1260300"/>
          </a:xfrm>
          <a:prstGeom prst="donut">
            <a:avLst>
              <a:gd fmla="val 10835" name="adj"/>
            </a:avLst>
          </a:prstGeom>
          <a:solidFill>
            <a:srgbClr val="D937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" name="Google Shape;422;g1084203bc61_0_1934"/>
          <p:cNvGrpSpPr/>
          <p:nvPr/>
        </p:nvGrpSpPr>
        <p:grpSpPr>
          <a:xfrm>
            <a:off x="1698205" y="1971285"/>
            <a:ext cx="458878" cy="428931"/>
            <a:chOff x="3360038" y="5270628"/>
            <a:chExt cx="401012" cy="402525"/>
          </a:xfrm>
        </p:grpSpPr>
        <p:sp>
          <p:nvSpPr>
            <p:cNvPr id="423" name="Google Shape;423;g1084203bc61_0_1934"/>
            <p:cNvSpPr/>
            <p:nvPr/>
          </p:nvSpPr>
          <p:spPr>
            <a:xfrm>
              <a:off x="3360038" y="5270628"/>
              <a:ext cx="401012" cy="402525"/>
            </a:xfrm>
            <a:custGeom>
              <a:rect b="b" l="l" r="r" t="t"/>
              <a:pathLst>
                <a:path extrusionOk="0" h="1171" w="1170">
                  <a:moveTo>
                    <a:pt x="1169" y="585"/>
                  </a:moveTo>
                  <a:lnTo>
                    <a:pt x="1169" y="585"/>
                  </a:lnTo>
                  <a:cubicBezTo>
                    <a:pt x="1169" y="256"/>
                    <a:pt x="901" y="0"/>
                    <a:pt x="584" y="0"/>
                  </a:cubicBezTo>
                  <a:cubicBezTo>
                    <a:pt x="255" y="0"/>
                    <a:pt x="0" y="256"/>
                    <a:pt x="0" y="585"/>
                  </a:cubicBezTo>
                  <a:cubicBezTo>
                    <a:pt x="0" y="901"/>
                    <a:pt x="255" y="1170"/>
                    <a:pt x="584" y="1170"/>
                  </a:cubicBezTo>
                  <a:cubicBezTo>
                    <a:pt x="901" y="1170"/>
                    <a:pt x="1169" y="901"/>
                    <a:pt x="1169" y="585"/>
                  </a:cubicBezTo>
                  <a:close/>
                  <a:moveTo>
                    <a:pt x="48" y="585"/>
                  </a:moveTo>
                  <a:lnTo>
                    <a:pt x="48" y="585"/>
                  </a:lnTo>
                  <a:cubicBezTo>
                    <a:pt x="48" y="280"/>
                    <a:pt x="280" y="49"/>
                    <a:pt x="584" y="49"/>
                  </a:cubicBezTo>
                  <a:cubicBezTo>
                    <a:pt x="877" y="49"/>
                    <a:pt x="1120" y="280"/>
                    <a:pt x="1120" y="585"/>
                  </a:cubicBezTo>
                  <a:cubicBezTo>
                    <a:pt x="1120" y="877"/>
                    <a:pt x="877" y="1121"/>
                    <a:pt x="584" y="1121"/>
                  </a:cubicBezTo>
                  <a:cubicBezTo>
                    <a:pt x="280" y="1121"/>
                    <a:pt x="48" y="877"/>
                    <a:pt x="48" y="585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24" name="Google Shape;424;g1084203bc61_0_1934"/>
            <p:cNvSpPr/>
            <p:nvPr/>
          </p:nvSpPr>
          <p:spPr>
            <a:xfrm>
              <a:off x="3400897" y="5313000"/>
              <a:ext cx="317782" cy="317783"/>
            </a:xfrm>
            <a:custGeom>
              <a:rect b="b" l="l" r="r" t="t"/>
              <a:pathLst>
                <a:path extrusionOk="0" h="927" w="926">
                  <a:moveTo>
                    <a:pt x="925" y="463"/>
                  </a:moveTo>
                  <a:lnTo>
                    <a:pt x="925" y="463"/>
                  </a:lnTo>
                  <a:cubicBezTo>
                    <a:pt x="925" y="207"/>
                    <a:pt x="718" y="0"/>
                    <a:pt x="462" y="0"/>
                  </a:cubicBezTo>
                  <a:cubicBezTo>
                    <a:pt x="207" y="0"/>
                    <a:pt x="0" y="207"/>
                    <a:pt x="0" y="463"/>
                  </a:cubicBezTo>
                  <a:cubicBezTo>
                    <a:pt x="0" y="719"/>
                    <a:pt x="207" y="926"/>
                    <a:pt x="462" y="926"/>
                  </a:cubicBezTo>
                  <a:cubicBezTo>
                    <a:pt x="718" y="926"/>
                    <a:pt x="925" y="719"/>
                    <a:pt x="925" y="463"/>
                  </a:cubicBezTo>
                  <a:close/>
                  <a:moveTo>
                    <a:pt x="24" y="463"/>
                  </a:moveTo>
                  <a:lnTo>
                    <a:pt x="24" y="463"/>
                  </a:lnTo>
                  <a:cubicBezTo>
                    <a:pt x="24" y="219"/>
                    <a:pt x="219" y="25"/>
                    <a:pt x="462" y="25"/>
                  </a:cubicBezTo>
                  <a:cubicBezTo>
                    <a:pt x="706" y="25"/>
                    <a:pt x="901" y="219"/>
                    <a:pt x="901" y="463"/>
                  </a:cubicBezTo>
                  <a:cubicBezTo>
                    <a:pt x="901" y="707"/>
                    <a:pt x="706" y="901"/>
                    <a:pt x="462" y="901"/>
                  </a:cubicBezTo>
                  <a:cubicBezTo>
                    <a:pt x="219" y="901"/>
                    <a:pt x="24" y="707"/>
                    <a:pt x="24" y="463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25" name="Google Shape;425;g1084203bc61_0_1934"/>
            <p:cNvSpPr/>
            <p:nvPr/>
          </p:nvSpPr>
          <p:spPr>
            <a:xfrm>
              <a:off x="3509851" y="5372017"/>
              <a:ext cx="146785" cy="146786"/>
            </a:xfrm>
            <a:custGeom>
              <a:rect b="b" l="l" r="r" t="t"/>
              <a:pathLst>
                <a:path extrusionOk="0" h="427" w="428">
                  <a:moveTo>
                    <a:pt x="280" y="267"/>
                  </a:moveTo>
                  <a:lnTo>
                    <a:pt x="280" y="267"/>
                  </a:lnTo>
                  <a:cubicBezTo>
                    <a:pt x="414" y="73"/>
                    <a:pt x="414" y="73"/>
                    <a:pt x="414" y="73"/>
                  </a:cubicBezTo>
                  <a:cubicBezTo>
                    <a:pt x="427" y="61"/>
                    <a:pt x="427" y="48"/>
                    <a:pt x="427" y="24"/>
                  </a:cubicBezTo>
                  <a:cubicBezTo>
                    <a:pt x="414" y="12"/>
                    <a:pt x="402" y="0"/>
                    <a:pt x="378" y="0"/>
                  </a:cubicBezTo>
                  <a:cubicBezTo>
                    <a:pt x="366" y="0"/>
                    <a:pt x="366" y="0"/>
                    <a:pt x="353" y="12"/>
                  </a:cubicBezTo>
                  <a:cubicBezTo>
                    <a:pt x="171" y="158"/>
                    <a:pt x="171" y="158"/>
                    <a:pt x="171" y="158"/>
                  </a:cubicBezTo>
                  <a:cubicBezTo>
                    <a:pt x="158" y="158"/>
                    <a:pt x="146" y="158"/>
                    <a:pt x="146" y="158"/>
                  </a:cubicBezTo>
                  <a:cubicBezTo>
                    <a:pt x="110" y="158"/>
                    <a:pt x="73" y="170"/>
                    <a:pt x="49" y="195"/>
                  </a:cubicBezTo>
                  <a:cubicBezTo>
                    <a:pt x="0" y="243"/>
                    <a:pt x="0" y="328"/>
                    <a:pt x="49" y="377"/>
                  </a:cubicBezTo>
                  <a:cubicBezTo>
                    <a:pt x="73" y="414"/>
                    <a:pt x="110" y="426"/>
                    <a:pt x="146" y="426"/>
                  </a:cubicBezTo>
                  <a:cubicBezTo>
                    <a:pt x="183" y="426"/>
                    <a:pt x="207" y="414"/>
                    <a:pt x="232" y="377"/>
                  </a:cubicBezTo>
                  <a:cubicBezTo>
                    <a:pt x="268" y="353"/>
                    <a:pt x="280" y="304"/>
                    <a:pt x="280" y="267"/>
                  </a:cubicBezTo>
                  <a:close/>
                  <a:moveTo>
                    <a:pt x="73" y="353"/>
                  </a:moveTo>
                  <a:lnTo>
                    <a:pt x="73" y="353"/>
                  </a:lnTo>
                  <a:cubicBezTo>
                    <a:pt x="49" y="316"/>
                    <a:pt x="49" y="255"/>
                    <a:pt x="73" y="219"/>
                  </a:cubicBezTo>
                  <a:cubicBezTo>
                    <a:pt x="98" y="207"/>
                    <a:pt x="122" y="195"/>
                    <a:pt x="146" y="195"/>
                  </a:cubicBezTo>
                  <a:cubicBezTo>
                    <a:pt x="158" y="195"/>
                    <a:pt x="171" y="195"/>
                    <a:pt x="171" y="207"/>
                  </a:cubicBezTo>
                  <a:cubicBezTo>
                    <a:pt x="378" y="48"/>
                    <a:pt x="378" y="48"/>
                    <a:pt x="378" y="48"/>
                  </a:cubicBezTo>
                  <a:lnTo>
                    <a:pt x="378" y="48"/>
                  </a:lnTo>
                  <a:cubicBezTo>
                    <a:pt x="378" y="48"/>
                    <a:pt x="390" y="48"/>
                    <a:pt x="378" y="48"/>
                  </a:cubicBezTo>
                  <a:cubicBezTo>
                    <a:pt x="232" y="255"/>
                    <a:pt x="232" y="255"/>
                    <a:pt x="232" y="255"/>
                  </a:cubicBezTo>
                  <a:cubicBezTo>
                    <a:pt x="244" y="292"/>
                    <a:pt x="232" y="328"/>
                    <a:pt x="207" y="353"/>
                  </a:cubicBezTo>
                  <a:cubicBezTo>
                    <a:pt x="183" y="365"/>
                    <a:pt x="171" y="377"/>
                    <a:pt x="146" y="377"/>
                  </a:cubicBezTo>
                  <a:cubicBezTo>
                    <a:pt x="122" y="377"/>
                    <a:pt x="98" y="365"/>
                    <a:pt x="73" y="353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26" name="Google Shape;426;g1084203bc61_0_1934"/>
            <p:cNvSpPr/>
            <p:nvPr/>
          </p:nvSpPr>
          <p:spPr>
            <a:xfrm>
              <a:off x="3555249" y="5338725"/>
              <a:ext cx="9080" cy="54477"/>
            </a:xfrm>
            <a:custGeom>
              <a:rect b="b" l="l" r="r" t="t"/>
              <a:pathLst>
                <a:path extrusionOk="0" h="160" w="25">
                  <a:moveTo>
                    <a:pt x="12" y="159"/>
                  </a:moveTo>
                  <a:lnTo>
                    <a:pt x="12" y="159"/>
                  </a:lnTo>
                  <a:lnTo>
                    <a:pt x="24" y="146"/>
                  </a:lnTo>
                  <a:cubicBezTo>
                    <a:pt x="24" y="12"/>
                    <a:pt x="24" y="12"/>
                    <a:pt x="24" y="12"/>
                  </a:cubicBezTo>
                  <a:lnTo>
                    <a:pt x="12" y="0"/>
                  </a:lnTo>
                  <a:cubicBezTo>
                    <a:pt x="0" y="0"/>
                    <a:pt x="0" y="12"/>
                    <a:pt x="0" y="12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6"/>
                    <a:pt x="0" y="159"/>
                    <a:pt x="12" y="159"/>
                  </a:cubicBezTo>
                </a:path>
              </a:pathLst>
            </a:custGeom>
            <a:solidFill>
              <a:srgbClr val="40404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27" name="Google Shape;427;g1084203bc61_0_1934"/>
            <p:cNvSpPr/>
            <p:nvPr/>
          </p:nvSpPr>
          <p:spPr>
            <a:xfrm>
              <a:off x="3639991" y="5467351"/>
              <a:ext cx="54477" cy="9080"/>
            </a:xfrm>
            <a:custGeom>
              <a:rect b="b" l="l" r="r" t="t"/>
              <a:pathLst>
                <a:path extrusionOk="0" h="25" w="159">
                  <a:moveTo>
                    <a:pt x="0" y="12"/>
                  </a:moveTo>
                  <a:lnTo>
                    <a:pt x="0" y="12"/>
                  </a:lnTo>
                  <a:lnTo>
                    <a:pt x="12" y="24"/>
                  </a:lnTo>
                  <a:cubicBezTo>
                    <a:pt x="146" y="24"/>
                    <a:pt x="146" y="24"/>
                    <a:pt x="146" y="24"/>
                  </a:cubicBezTo>
                  <a:lnTo>
                    <a:pt x="158" y="12"/>
                  </a:lnTo>
                  <a:cubicBezTo>
                    <a:pt x="158" y="0"/>
                    <a:pt x="146" y="0"/>
                    <a:pt x="146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0" y="0"/>
                    <a:pt x="0" y="12"/>
                  </a:cubicBezTo>
                </a:path>
              </a:pathLst>
            </a:custGeom>
            <a:solidFill>
              <a:srgbClr val="40404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28" name="Google Shape;428;g1084203bc61_0_1934"/>
            <p:cNvSpPr/>
            <p:nvPr/>
          </p:nvSpPr>
          <p:spPr>
            <a:xfrm>
              <a:off x="3426622" y="5467351"/>
              <a:ext cx="54477" cy="9080"/>
            </a:xfrm>
            <a:custGeom>
              <a:rect b="b" l="l" r="r" t="t"/>
              <a:pathLst>
                <a:path extrusionOk="0" h="25" w="159">
                  <a:moveTo>
                    <a:pt x="158" y="12"/>
                  </a:moveTo>
                  <a:lnTo>
                    <a:pt x="158" y="12"/>
                  </a:lnTo>
                  <a:cubicBezTo>
                    <a:pt x="158" y="0"/>
                    <a:pt x="146" y="0"/>
                    <a:pt x="146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0" y="0"/>
                    <a:pt x="0" y="12"/>
                  </a:cubicBezTo>
                  <a:lnTo>
                    <a:pt x="12" y="24"/>
                  </a:lnTo>
                  <a:cubicBezTo>
                    <a:pt x="146" y="24"/>
                    <a:pt x="146" y="24"/>
                    <a:pt x="146" y="24"/>
                  </a:cubicBezTo>
                  <a:lnTo>
                    <a:pt x="158" y="12"/>
                  </a:lnTo>
                </a:path>
              </a:pathLst>
            </a:custGeom>
            <a:solidFill>
              <a:srgbClr val="40404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29" name="Google Shape;429;g1084203bc61_0_1934"/>
            <p:cNvSpPr/>
            <p:nvPr/>
          </p:nvSpPr>
          <p:spPr>
            <a:xfrm>
              <a:off x="3459913" y="5538475"/>
              <a:ext cx="33292" cy="33292"/>
            </a:xfrm>
            <a:custGeom>
              <a:rect b="b" l="l" r="r" t="t"/>
              <a:pathLst>
                <a:path extrusionOk="0" h="99" w="98">
                  <a:moveTo>
                    <a:pt x="61" y="13"/>
                  </a:moveTo>
                  <a:lnTo>
                    <a:pt x="61" y="13"/>
                  </a:lnTo>
                  <a:cubicBezTo>
                    <a:pt x="12" y="50"/>
                    <a:pt x="12" y="50"/>
                    <a:pt x="12" y="50"/>
                  </a:cubicBezTo>
                  <a:cubicBezTo>
                    <a:pt x="0" y="62"/>
                    <a:pt x="0" y="74"/>
                    <a:pt x="12" y="86"/>
                  </a:cubicBezTo>
                  <a:lnTo>
                    <a:pt x="25" y="98"/>
                  </a:lnTo>
                  <a:cubicBezTo>
                    <a:pt x="37" y="98"/>
                    <a:pt x="37" y="86"/>
                    <a:pt x="37" y="86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97" y="37"/>
                    <a:pt x="97" y="13"/>
                    <a:pt x="85" y="13"/>
                  </a:cubicBezTo>
                  <a:cubicBezTo>
                    <a:pt x="85" y="0"/>
                    <a:pt x="61" y="0"/>
                    <a:pt x="61" y="13"/>
                  </a:cubicBezTo>
                </a:path>
              </a:pathLst>
            </a:custGeom>
            <a:solidFill>
              <a:srgbClr val="40404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30" name="Google Shape;430;g1084203bc61_0_1934"/>
            <p:cNvSpPr/>
            <p:nvPr/>
          </p:nvSpPr>
          <p:spPr>
            <a:xfrm>
              <a:off x="3626371" y="5538475"/>
              <a:ext cx="33292" cy="33292"/>
            </a:xfrm>
            <a:custGeom>
              <a:rect b="b" l="l" r="r" t="t"/>
              <a:pathLst>
                <a:path extrusionOk="0" h="99" w="99">
                  <a:moveTo>
                    <a:pt x="37" y="13"/>
                  </a:moveTo>
                  <a:lnTo>
                    <a:pt x="37" y="13"/>
                  </a:lnTo>
                  <a:cubicBezTo>
                    <a:pt x="37" y="0"/>
                    <a:pt x="12" y="0"/>
                    <a:pt x="12" y="13"/>
                  </a:cubicBezTo>
                  <a:cubicBezTo>
                    <a:pt x="0" y="13"/>
                    <a:pt x="0" y="37"/>
                    <a:pt x="12" y="37"/>
                  </a:cubicBezTo>
                  <a:cubicBezTo>
                    <a:pt x="61" y="86"/>
                    <a:pt x="61" y="86"/>
                    <a:pt x="61" y="86"/>
                  </a:cubicBezTo>
                  <a:cubicBezTo>
                    <a:pt x="61" y="86"/>
                    <a:pt x="61" y="98"/>
                    <a:pt x="73" y="98"/>
                  </a:cubicBezTo>
                  <a:lnTo>
                    <a:pt x="86" y="86"/>
                  </a:lnTo>
                  <a:cubicBezTo>
                    <a:pt x="98" y="74"/>
                    <a:pt x="98" y="62"/>
                    <a:pt x="86" y="50"/>
                  </a:cubicBezTo>
                  <a:lnTo>
                    <a:pt x="37" y="13"/>
                  </a:lnTo>
                </a:path>
              </a:pathLst>
            </a:custGeom>
            <a:solidFill>
              <a:srgbClr val="40404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31" name="Google Shape;431;g1084203bc61_0_1934"/>
            <p:cNvSpPr/>
            <p:nvPr/>
          </p:nvSpPr>
          <p:spPr>
            <a:xfrm>
              <a:off x="3459913" y="5372017"/>
              <a:ext cx="33292" cy="33292"/>
            </a:xfrm>
            <a:custGeom>
              <a:rect b="b" l="l" r="r" t="t"/>
              <a:pathLst>
                <a:path extrusionOk="0" h="98" w="98">
                  <a:moveTo>
                    <a:pt x="37" y="12"/>
                  </a:moveTo>
                  <a:lnTo>
                    <a:pt x="37" y="12"/>
                  </a:lnTo>
                  <a:cubicBezTo>
                    <a:pt x="37" y="0"/>
                    <a:pt x="25" y="0"/>
                    <a:pt x="12" y="12"/>
                  </a:cubicBezTo>
                  <a:cubicBezTo>
                    <a:pt x="0" y="24"/>
                    <a:pt x="0" y="36"/>
                    <a:pt x="12" y="36"/>
                  </a:cubicBezTo>
                  <a:cubicBezTo>
                    <a:pt x="61" y="85"/>
                    <a:pt x="61" y="85"/>
                    <a:pt x="61" y="85"/>
                  </a:cubicBezTo>
                  <a:cubicBezTo>
                    <a:pt x="61" y="97"/>
                    <a:pt x="61" y="97"/>
                    <a:pt x="73" y="97"/>
                  </a:cubicBezTo>
                  <a:cubicBezTo>
                    <a:pt x="73" y="97"/>
                    <a:pt x="85" y="97"/>
                    <a:pt x="85" y="85"/>
                  </a:cubicBezTo>
                  <a:cubicBezTo>
                    <a:pt x="97" y="73"/>
                    <a:pt x="97" y="61"/>
                    <a:pt x="85" y="61"/>
                  </a:cubicBezTo>
                  <a:lnTo>
                    <a:pt x="37" y="12"/>
                  </a:lnTo>
                </a:path>
              </a:pathLst>
            </a:custGeom>
            <a:solidFill>
              <a:srgbClr val="40404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432" name="Google Shape;432;g1084203bc61_0_1934"/>
          <p:cNvGrpSpPr/>
          <p:nvPr/>
        </p:nvGrpSpPr>
        <p:grpSpPr>
          <a:xfrm>
            <a:off x="3417094" y="1424070"/>
            <a:ext cx="458853" cy="428962"/>
            <a:chOff x="6380492" y="4252210"/>
            <a:chExt cx="447924" cy="388905"/>
          </a:xfrm>
        </p:grpSpPr>
        <p:sp>
          <p:nvSpPr>
            <p:cNvPr id="433" name="Google Shape;433;g1084203bc61_0_1934"/>
            <p:cNvSpPr/>
            <p:nvPr/>
          </p:nvSpPr>
          <p:spPr>
            <a:xfrm>
              <a:off x="6380492" y="4252210"/>
              <a:ext cx="447924" cy="388905"/>
            </a:xfrm>
            <a:custGeom>
              <a:rect b="b" l="l" r="r" t="t"/>
              <a:pathLst>
                <a:path extrusionOk="0" h="1133" w="1304">
                  <a:moveTo>
                    <a:pt x="0" y="280"/>
                  </a:moveTo>
                  <a:lnTo>
                    <a:pt x="0" y="280"/>
                  </a:lnTo>
                  <a:cubicBezTo>
                    <a:pt x="0" y="1035"/>
                    <a:pt x="0" y="1035"/>
                    <a:pt x="0" y="1035"/>
                  </a:cubicBezTo>
                  <a:cubicBezTo>
                    <a:pt x="0" y="1084"/>
                    <a:pt x="37" y="1132"/>
                    <a:pt x="98" y="1132"/>
                  </a:cubicBezTo>
                  <a:cubicBezTo>
                    <a:pt x="1206" y="1132"/>
                    <a:pt x="1206" y="1132"/>
                    <a:pt x="1206" y="1132"/>
                  </a:cubicBezTo>
                  <a:cubicBezTo>
                    <a:pt x="1267" y="1132"/>
                    <a:pt x="1303" y="1084"/>
                    <a:pt x="1303" y="1035"/>
                  </a:cubicBezTo>
                  <a:cubicBezTo>
                    <a:pt x="1303" y="280"/>
                    <a:pt x="1303" y="280"/>
                    <a:pt x="1303" y="280"/>
                  </a:cubicBezTo>
                  <a:cubicBezTo>
                    <a:pt x="1303" y="231"/>
                    <a:pt x="1267" y="182"/>
                    <a:pt x="1206" y="182"/>
                  </a:cubicBezTo>
                  <a:cubicBezTo>
                    <a:pt x="914" y="182"/>
                    <a:pt x="914" y="182"/>
                    <a:pt x="914" y="182"/>
                  </a:cubicBezTo>
                  <a:cubicBezTo>
                    <a:pt x="914" y="97"/>
                    <a:pt x="914" y="97"/>
                    <a:pt x="914" y="97"/>
                  </a:cubicBezTo>
                  <a:cubicBezTo>
                    <a:pt x="914" y="49"/>
                    <a:pt x="865" y="0"/>
                    <a:pt x="816" y="0"/>
                  </a:cubicBezTo>
                  <a:cubicBezTo>
                    <a:pt x="487" y="0"/>
                    <a:pt x="487" y="0"/>
                    <a:pt x="487" y="0"/>
                  </a:cubicBezTo>
                  <a:cubicBezTo>
                    <a:pt x="439" y="0"/>
                    <a:pt x="402" y="49"/>
                    <a:pt x="402" y="97"/>
                  </a:cubicBezTo>
                  <a:cubicBezTo>
                    <a:pt x="402" y="182"/>
                    <a:pt x="402" y="182"/>
                    <a:pt x="402" y="182"/>
                  </a:cubicBezTo>
                  <a:cubicBezTo>
                    <a:pt x="98" y="182"/>
                    <a:pt x="98" y="182"/>
                    <a:pt x="98" y="182"/>
                  </a:cubicBezTo>
                  <a:cubicBezTo>
                    <a:pt x="37" y="182"/>
                    <a:pt x="0" y="231"/>
                    <a:pt x="0" y="280"/>
                  </a:cubicBezTo>
                  <a:close/>
                  <a:moveTo>
                    <a:pt x="439" y="97"/>
                  </a:moveTo>
                  <a:lnTo>
                    <a:pt x="439" y="97"/>
                  </a:lnTo>
                  <a:cubicBezTo>
                    <a:pt x="439" y="73"/>
                    <a:pt x="463" y="49"/>
                    <a:pt x="487" y="49"/>
                  </a:cubicBezTo>
                  <a:cubicBezTo>
                    <a:pt x="816" y="49"/>
                    <a:pt x="816" y="49"/>
                    <a:pt x="816" y="49"/>
                  </a:cubicBezTo>
                  <a:cubicBezTo>
                    <a:pt x="840" y="49"/>
                    <a:pt x="865" y="73"/>
                    <a:pt x="865" y="97"/>
                  </a:cubicBezTo>
                  <a:cubicBezTo>
                    <a:pt x="865" y="182"/>
                    <a:pt x="865" y="182"/>
                    <a:pt x="865" y="182"/>
                  </a:cubicBezTo>
                  <a:cubicBezTo>
                    <a:pt x="439" y="182"/>
                    <a:pt x="439" y="182"/>
                    <a:pt x="439" y="182"/>
                  </a:cubicBezTo>
                  <a:lnTo>
                    <a:pt x="439" y="97"/>
                  </a:lnTo>
                  <a:close/>
                  <a:moveTo>
                    <a:pt x="439" y="231"/>
                  </a:moveTo>
                  <a:lnTo>
                    <a:pt x="439" y="231"/>
                  </a:lnTo>
                  <a:cubicBezTo>
                    <a:pt x="865" y="231"/>
                    <a:pt x="865" y="231"/>
                    <a:pt x="865" y="231"/>
                  </a:cubicBezTo>
                  <a:cubicBezTo>
                    <a:pt x="889" y="231"/>
                    <a:pt x="889" y="231"/>
                    <a:pt x="889" y="231"/>
                  </a:cubicBezTo>
                  <a:cubicBezTo>
                    <a:pt x="914" y="231"/>
                    <a:pt x="914" y="231"/>
                    <a:pt x="914" y="231"/>
                  </a:cubicBezTo>
                  <a:cubicBezTo>
                    <a:pt x="1206" y="231"/>
                    <a:pt x="1206" y="231"/>
                    <a:pt x="1206" y="231"/>
                  </a:cubicBezTo>
                  <a:cubicBezTo>
                    <a:pt x="1242" y="231"/>
                    <a:pt x="1267" y="256"/>
                    <a:pt x="1267" y="280"/>
                  </a:cubicBezTo>
                  <a:cubicBezTo>
                    <a:pt x="1267" y="1035"/>
                    <a:pt x="1267" y="1035"/>
                    <a:pt x="1267" y="1035"/>
                  </a:cubicBezTo>
                  <a:cubicBezTo>
                    <a:pt x="1267" y="1059"/>
                    <a:pt x="1242" y="1084"/>
                    <a:pt x="1206" y="1084"/>
                  </a:cubicBezTo>
                  <a:cubicBezTo>
                    <a:pt x="98" y="1084"/>
                    <a:pt x="98" y="1084"/>
                    <a:pt x="98" y="1084"/>
                  </a:cubicBezTo>
                  <a:cubicBezTo>
                    <a:pt x="61" y="1084"/>
                    <a:pt x="49" y="1059"/>
                    <a:pt x="49" y="1035"/>
                  </a:cubicBezTo>
                  <a:cubicBezTo>
                    <a:pt x="49" y="280"/>
                    <a:pt x="49" y="280"/>
                    <a:pt x="49" y="280"/>
                  </a:cubicBezTo>
                  <a:cubicBezTo>
                    <a:pt x="49" y="256"/>
                    <a:pt x="61" y="231"/>
                    <a:pt x="98" y="231"/>
                  </a:cubicBezTo>
                  <a:cubicBezTo>
                    <a:pt x="402" y="231"/>
                    <a:pt x="402" y="231"/>
                    <a:pt x="402" y="231"/>
                  </a:cubicBezTo>
                  <a:cubicBezTo>
                    <a:pt x="414" y="231"/>
                    <a:pt x="414" y="231"/>
                    <a:pt x="414" y="231"/>
                  </a:cubicBezTo>
                  <a:lnTo>
                    <a:pt x="439" y="231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34" name="Google Shape;434;g1084203bc61_0_1934"/>
            <p:cNvSpPr/>
            <p:nvPr/>
          </p:nvSpPr>
          <p:spPr>
            <a:xfrm>
              <a:off x="6422863" y="4368730"/>
              <a:ext cx="363180" cy="16646"/>
            </a:xfrm>
            <a:custGeom>
              <a:rect b="b" l="l" r="r" t="t"/>
              <a:pathLst>
                <a:path extrusionOk="0" h="50" w="1060">
                  <a:moveTo>
                    <a:pt x="0" y="24"/>
                  </a:moveTo>
                  <a:lnTo>
                    <a:pt x="0" y="24"/>
                  </a:lnTo>
                  <a:cubicBezTo>
                    <a:pt x="0" y="36"/>
                    <a:pt x="12" y="49"/>
                    <a:pt x="24" y="49"/>
                  </a:cubicBezTo>
                  <a:cubicBezTo>
                    <a:pt x="292" y="49"/>
                    <a:pt x="292" y="49"/>
                    <a:pt x="292" y="49"/>
                  </a:cubicBezTo>
                  <a:cubicBezTo>
                    <a:pt x="329" y="49"/>
                    <a:pt x="329" y="49"/>
                    <a:pt x="329" y="49"/>
                  </a:cubicBezTo>
                  <a:cubicBezTo>
                    <a:pt x="731" y="49"/>
                    <a:pt x="731" y="49"/>
                    <a:pt x="731" y="49"/>
                  </a:cubicBezTo>
                  <a:cubicBezTo>
                    <a:pt x="767" y="49"/>
                    <a:pt x="767" y="49"/>
                    <a:pt x="767" y="49"/>
                  </a:cubicBezTo>
                  <a:cubicBezTo>
                    <a:pt x="1035" y="49"/>
                    <a:pt x="1035" y="49"/>
                    <a:pt x="1035" y="49"/>
                  </a:cubicBezTo>
                  <a:cubicBezTo>
                    <a:pt x="1047" y="49"/>
                    <a:pt x="1059" y="36"/>
                    <a:pt x="1059" y="24"/>
                  </a:cubicBezTo>
                  <a:cubicBezTo>
                    <a:pt x="1059" y="12"/>
                    <a:pt x="1047" y="0"/>
                    <a:pt x="1035" y="0"/>
                  </a:cubicBezTo>
                  <a:cubicBezTo>
                    <a:pt x="779" y="0"/>
                    <a:pt x="779" y="0"/>
                    <a:pt x="779" y="0"/>
                  </a:cubicBezTo>
                  <a:cubicBezTo>
                    <a:pt x="767" y="0"/>
                    <a:pt x="767" y="0"/>
                    <a:pt x="767" y="0"/>
                  </a:cubicBezTo>
                  <a:cubicBezTo>
                    <a:pt x="743" y="0"/>
                    <a:pt x="743" y="0"/>
                    <a:pt x="743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2" y="0"/>
                    <a:pt x="0" y="12"/>
                    <a:pt x="0" y="24"/>
                  </a:cubicBezTo>
                </a:path>
              </a:pathLst>
            </a:custGeom>
            <a:solidFill>
              <a:srgbClr val="40404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35" name="Google Shape;435;g1084203bc61_0_1934"/>
            <p:cNvSpPr/>
            <p:nvPr/>
          </p:nvSpPr>
          <p:spPr>
            <a:xfrm>
              <a:off x="6422863" y="4573019"/>
              <a:ext cx="363180" cy="12106"/>
            </a:xfrm>
            <a:custGeom>
              <a:rect b="b" l="l" r="r" t="t"/>
              <a:pathLst>
                <a:path extrusionOk="0" h="37" w="1060">
                  <a:moveTo>
                    <a:pt x="1035" y="0"/>
                  </a:moveTo>
                  <a:lnTo>
                    <a:pt x="1035" y="0"/>
                  </a:lnTo>
                  <a:cubicBezTo>
                    <a:pt x="24" y="0"/>
                    <a:pt x="24" y="0"/>
                    <a:pt x="24" y="0"/>
                  </a:cubicBezTo>
                  <a:cubicBezTo>
                    <a:pt x="12" y="0"/>
                    <a:pt x="0" y="0"/>
                    <a:pt x="0" y="12"/>
                  </a:cubicBezTo>
                  <a:cubicBezTo>
                    <a:pt x="0" y="24"/>
                    <a:pt x="12" y="36"/>
                    <a:pt x="24" y="36"/>
                  </a:cubicBezTo>
                  <a:cubicBezTo>
                    <a:pt x="1035" y="36"/>
                    <a:pt x="1035" y="36"/>
                    <a:pt x="1035" y="36"/>
                  </a:cubicBezTo>
                  <a:cubicBezTo>
                    <a:pt x="1047" y="36"/>
                    <a:pt x="1059" y="24"/>
                    <a:pt x="1059" y="12"/>
                  </a:cubicBezTo>
                  <a:cubicBezTo>
                    <a:pt x="1059" y="0"/>
                    <a:pt x="1047" y="0"/>
                    <a:pt x="1035" y="0"/>
                  </a:cubicBezTo>
                </a:path>
              </a:pathLst>
            </a:custGeom>
            <a:solidFill>
              <a:srgbClr val="40404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436" name="Google Shape;436;g1084203bc61_0_1934"/>
          <p:cNvGrpSpPr/>
          <p:nvPr/>
        </p:nvGrpSpPr>
        <p:grpSpPr>
          <a:xfrm>
            <a:off x="5058965" y="1938423"/>
            <a:ext cx="458868" cy="428950"/>
            <a:chOff x="4337600" y="1192412"/>
            <a:chExt cx="472135" cy="440355"/>
          </a:xfrm>
        </p:grpSpPr>
        <p:sp>
          <p:nvSpPr>
            <p:cNvPr id="437" name="Google Shape;437;g1084203bc61_0_1934"/>
            <p:cNvSpPr/>
            <p:nvPr/>
          </p:nvSpPr>
          <p:spPr>
            <a:xfrm>
              <a:off x="4337600" y="1192412"/>
              <a:ext cx="334430" cy="367720"/>
            </a:xfrm>
            <a:custGeom>
              <a:rect b="b" l="l" r="r" t="t"/>
              <a:pathLst>
                <a:path extrusionOk="0" h="1072" w="975">
                  <a:moveTo>
                    <a:pt x="194" y="803"/>
                  </a:moveTo>
                  <a:lnTo>
                    <a:pt x="194" y="803"/>
                  </a:lnTo>
                  <a:cubicBezTo>
                    <a:pt x="280" y="803"/>
                    <a:pt x="280" y="803"/>
                    <a:pt x="280" y="803"/>
                  </a:cubicBezTo>
                  <a:cubicBezTo>
                    <a:pt x="280" y="1047"/>
                    <a:pt x="280" y="1047"/>
                    <a:pt x="280" y="1047"/>
                  </a:cubicBezTo>
                  <a:cubicBezTo>
                    <a:pt x="280" y="1059"/>
                    <a:pt x="280" y="1059"/>
                    <a:pt x="292" y="1071"/>
                  </a:cubicBezTo>
                  <a:lnTo>
                    <a:pt x="304" y="1071"/>
                  </a:lnTo>
                  <a:cubicBezTo>
                    <a:pt x="304" y="1071"/>
                    <a:pt x="316" y="1071"/>
                    <a:pt x="316" y="1059"/>
                  </a:cubicBezTo>
                  <a:cubicBezTo>
                    <a:pt x="572" y="803"/>
                    <a:pt x="572" y="803"/>
                    <a:pt x="572" y="803"/>
                  </a:cubicBezTo>
                  <a:cubicBezTo>
                    <a:pt x="779" y="803"/>
                    <a:pt x="779" y="803"/>
                    <a:pt x="779" y="803"/>
                  </a:cubicBezTo>
                  <a:cubicBezTo>
                    <a:pt x="889" y="803"/>
                    <a:pt x="974" y="718"/>
                    <a:pt x="974" y="608"/>
                  </a:cubicBezTo>
                  <a:cubicBezTo>
                    <a:pt x="974" y="207"/>
                    <a:pt x="974" y="207"/>
                    <a:pt x="974" y="207"/>
                  </a:cubicBezTo>
                  <a:cubicBezTo>
                    <a:pt x="974" y="97"/>
                    <a:pt x="889" y="0"/>
                    <a:pt x="779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85" y="0"/>
                    <a:pt x="0" y="97"/>
                    <a:pt x="0" y="207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718"/>
                    <a:pt x="85" y="803"/>
                    <a:pt x="194" y="803"/>
                  </a:cubicBezTo>
                  <a:close/>
                  <a:moveTo>
                    <a:pt x="48" y="207"/>
                  </a:moveTo>
                  <a:lnTo>
                    <a:pt x="48" y="207"/>
                  </a:lnTo>
                  <a:cubicBezTo>
                    <a:pt x="48" y="121"/>
                    <a:pt x="109" y="48"/>
                    <a:pt x="194" y="48"/>
                  </a:cubicBezTo>
                  <a:cubicBezTo>
                    <a:pt x="779" y="48"/>
                    <a:pt x="779" y="48"/>
                    <a:pt x="779" y="48"/>
                  </a:cubicBezTo>
                  <a:cubicBezTo>
                    <a:pt x="864" y="48"/>
                    <a:pt x="937" y="121"/>
                    <a:pt x="937" y="207"/>
                  </a:cubicBezTo>
                  <a:cubicBezTo>
                    <a:pt x="937" y="608"/>
                    <a:pt x="937" y="608"/>
                    <a:pt x="937" y="608"/>
                  </a:cubicBezTo>
                  <a:cubicBezTo>
                    <a:pt x="937" y="694"/>
                    <a:pt x="864" y="767"/>
                    <a:pt x="779" y="767"/>
                  </a:cubicBezTo>
                  <a:cubicBezTo>
                    <a:pt x="560" y="767"/>
                    <a:pt x="560" y="767"/>
                    <a:pt x="560" y="767"/>
                  </a:cubicBezTo>
                  <a:lnTo>
                    <a:pt x="548" y="767"/>
                  </a:lnTo>
                  <a:cubicBezTo>
                    <a:pt x="328" y="998"/>
                    <a:pt x="328" y="998"/>
                    <a:pt x="328" y="998"/>
                  </a:cubicBezTo>
                  <a:cubicBezTo>
                    <a:pt x="328" y="791"/>
                    <a:pt x="328" y="791"/>
                    <a:pt x="328" y="791"/>
                  </a:cubicBezTo>
                  <a:cubicBezTo>
                    <a:pt x="328" y="779"/>
                    <a:pt x="316" y="767"/>
                    <a:pt x="304" y="767"/>
                  </a:cubicBezTo>
                  <a:cubicBezTo>
                    <a:pt x="194" y="767"/>
                    <a:pt x="194" y="767"/>
                    <a:pt x="194" y="767"/>
                  </a:cubicBezTo>
                  <a:cubicBezTo>
                    <a:pt x="109" y="767"/>
                    <a:pt x="48" y="694"/>
                    <a:pt x="48" y="608"/>
                  </a:cubicBezTo>
                  <a:lnTo>
                    <a:pt x="48" y="207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38" name="Google Shape;438;g1084203bc61_0_1934"/>
            <p:cNvSpPr/>
            <p:nvPr/>
          </p:nvSpPr>
          <p:spPr>
            <a:xfrm>
              <a:off x="4525243" y="1314985"/>
              <a:ext cx="284492" cy="317782"/>
            </a:xfrm>
            <a:custGeom>
              <a:rect b="b" l="l" r="r" t="t"/>
              <a:pathLst>
                <a:path extrusionOk="0" h="926" w="829">
                  <a:moveTo>
                    <a:pt x="524" y="48"/>
                  </a:moveTo>
                  <a:lnTo>
                    <a:pt x="524" y="48"/>
                  </a:lnTo>
                  <a:cubicBezTo>
                    <a:pt x="670" y="48"/>
                    <a:pt x="670" y="48"/>
                    <a:pt x="670" y="48"/>
                  </a:cubicBezTo>
                  <a:cubicBezTo>
                    <a:pt x="730" y="48"/>
                    <a:pt x="791" y="97"/>
                    <a:pt x="791" y="158"/>
                  </a:cubicBezTo>
                  <a:cubicBezTo>
                    <a:pt x="791" y="536"/>
                    <a:pt x="791" y="536"/>
                    <a:pt x="791" y="536"/>
                  </a:cubicBezTo>
                  <a:cubicBezTo>
                    <a:pt x="791" y="608"/>
                    <a:pt x="730" y="657"/>
                    <a:pt x="670" y="657"/>
                  </a:cubicBezTo>
                  <a:cubicBezTo>
                    <a:pt x="560" y="657"/>
                    <a:pt x="560" y="657"/>
                    <a:pt x="560" y="657"/>
                  </a:cubicBezTo>
                  <a:cubicBezTo>
                    <a:pt x="548" y="657"/>
                    <a:pt x="548" y="670"/>
                    <a:pt x="548" y="682"/>
                  </a:cubicBezTo>
                  <a:cubicBezTo>
                    <a:pt x="548" y="852"/>
                    <a:pt x="548" y="852"/>
                    <a:pt x="548" y="852"/>
                  </a:cubicBezTo>
                  <a:cubicBezTo>
                    <a:pt x="353" y="657"/>
                    <a:pt x="353" y="657"/>
                    <a:pt x="353" y="657"/>
                  </a:cubicBezTo>
                  <a:lnTo>
                    <a:pt x="341" y="657"/>
                  </a:lnTo>
                  <a:cubicBezTo>
                    <a:pt x="134" y="657"/>
                    <a:pt x="134" y="657"/>
                    <a:pt x="134" y="657"/>
                  </a:cubicBezTo>
                  <a:cubicBezTo>
                    <a:pt x="97" y="657"/>
                    <a:pt x="61" y="633"/>
                    <a:pt x="36" y="596"/>
                  </a:cubicBezTo>
                  <a:cubicBezTo>
                    <a:pt x="36" y="584"/>
                    <a:pt x="24" y="584"/>
                    <a:pt x="12" y="596"/>
                  </a:cubicBezTo>
                  <a:cubicBezTo>
                    <a:pt x="0" y="596"/>
                    <a:pt x="0" y="608"/>
                    <a:pt x="0" y="620"/>
                  </a:cubicBezTo>
                  <a:cubicBezTo>
                    <a:pt x="36" y="670"/>
                    <a:pt x="85" y="694"/>
                    <a:pt x="134" y="694"/>
                  </a:cubicBezTo>
                  <a:cubicBezTo>
                    <a:pt x="329" y="694"/>
                    <a:pt x="329" y="694"/>
                    <a:pt x="329" y="694"/>
                  </a:cubicBezTo>
                  <a:cubicBezTo>
                    <a:pt x="548" y="913"/>
                    <a:pt x="548" y="913"/>
                    <a:pt x="548" y="913"/>
                  </a:cubicBezTo>
                  <a:cubicBezTo>
                    <a:pt x="548" y="925"/>
                    <a:pt x="560" y="925"/>
                    <a:pt x="560" y="925"/>
                  </a:cubicBezTo>
                  <a:cubicBezTo>
                    <a:pt x="572" y="925"/>
                    <a:pt x="572" y="925"/>
                    <a:pt x="572" y="925"/>
                  </a:cubicBezTo>
                  <a:cubicBezTo>
                    <a:pt x="584" y="913"/>
                    <a:pt x="584" y="913"/>
                    <a:pt x="584" y="901"/>
                  </a:cubicBezTo>
                  <a:cubicBezTo>
                    <a:pt x="584" y="694"/>
                    <a:pt x="584" y="694"/>
                    <a:pt x="584" y="694"/>
                  </a:cubicBezTo>
                  <a:cubicBezTo>
                    <a:pt x="670" y="694"/>
                    <a:pt x="670" y="694"/>
                    <a:pt x="670" y="694"/>
                  </a:cubicBezTo>
                  <a:cubicBezTo>
                    <a:pt x="755" y="694"/>
                    <a:pt x="828" y="633"/>
                    <a:pt x="828" y="536"/>
                  </a:cubicBezTo>
                  <a:cubicBezTo>
                    <a:pt x="828" y="158"/>
                    <a:pt x="828" y="158"/>
                    <a:pt x="828" y="158"/>
                  </a:cubicBezTo>
                  <a:cubicBezTo>
                    <a:pt x="828" y="73"/>
                    <a:pt x="755" y="0"/>
                    <a:pt x="670" y="0"/>
                  </a:cubicBezTo>
                  <a:cubicBezTo>
                    <a:pt x="524" y="0"/>
                    <a:pt x="524" y="0"/>
                    <a:pt x="524" y="0"/>
                  </a:cubicBezTo>
                  <a:cubicBezTo>
                    <a:pt x="511" y="0"/>
                    <a:pt x="499" y="12"/>
                    <a:pt x="499" y="24"/>
                  </a:cubicBezTo>
                  <a:cubicBezTo>
                    <a:pt x="499" y="36"/>
                    <a:pt x="511" y="48"/>
                    <a:pt x="524" y="48"/>
                  </a:cubicBezTo>
                </a:path>
              </a:pathLst>
            </a:custGeom>
            <a:solidFill>
              <a:srgbClr val="40404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439" name="Google Shape;439;g1084203bc61_0_1934"/>
          <p:cNvGrpSpPr/>
          <p:nvPr/>
        </p:nvGrpSpPr>
        <p:grpSpPr>
          <a:xfrm>
            <a:off x="6778291" y="1424072"/>
            <a:ext cx="387461" cy="428968"/>
            <a:chOff x="10502593" y="5237337"/>
            <a:chExt cx="346535" cy="438842"/>
          </a:xfrm>
        </p:grpSpPr>
        <p:sp>
          <p:nvSpPr>
            <p:cNvPr id="440" name="Google Shape;440;g1084203bc61_0_1934"/>
            <p:cNvSpPr/>
            <p:nvPr/>
          </p:nvSpPr>
          <p:spPr>
            <a:xfrm>
              <a:off x="10502593" y="5237337"/>
              <a:ext cx="346535" cy="438842"/>
            </a:xfrm>
            <a:custGeom>
              <a:rect b="b" l="l" r="r" t="t"/>
              <a:pathLst>
                <a:path extrusionOk="0" h="1280" w="1011">
                  <a:moveTo>
                    <a:pt x="962" y="1193"/>
                  </a:moveTo>
                  <a:lnTo>
                    <a:pt x="962" y="1193"/>
                  </a:lnTo>
                  <a:cubicBezTo>
                    <a:pt x="998" y="1132"/>
                    <a:pt x="1010" y="1059"/>
                    <a:pt x="986" y="986"/>
                  </a:cubicBezTo>
                  <a:cubicBezTo>
                    <a:pt x="950" y="876"/>
                    <a:pt x="901" y="779"/>
                    <a:pt x="840" y="706"/>
                  </a:cubicBezTo>
                  <a:cubicBezTo>
                    <a:pt x="876" y="706"/>
                    <a:pt x="925" y="670"/>
                    <a:pt x="925" y="621"/>
                  </a:cubicBezTo>
                  <a:cubicBezTo>
                    <a:pt x="938" y="463"/>
                    <a:pt x="938" y="256"/>
                    <a:pt x="816" y="122"/>
                  </a:cubicBezTo>
                  <a:cubicBezTo>
                    <a:pt x="743" y="49"/>
                    <a:pt x="645" y="0"/>
                    <a:pt x="523" y="0"/>
                  </a:cubicBezTo>
                  <a:lnTo>
                    <a:pt x="511" y="0"/>
                  </a:lnTo>
                  <a:lnTo>
                    <a:pt x="511" y="0"/>
                  </a:lnTo>
                  <a:cubicBezTo>
                    <a:pt x="499" y="0"/>
                    <a:pt x="499" y="0"/>
                    <a:pt x="499" y="0"/>
                  </a:cubicBezTo>
                  <a:lnTo>
                    <a:pt x="499" y="0"/>
                  </a:lnTo>
                  <a:cubicBezTo>
                    <a:pt x="365" y="0"/>
                    <a:pt x="268" y="49"/>
                    <a:pt x="194" y="122"/>
                  </a:cubicBezTo>
                  <a:cubicBezTo>
                    <a:pt x="85" y="256"/>
                    <a:pt x="73" y="463"/>
                    <a:pt x="85" y="621"/>
                  </a:cubicBezTo>
                  <a:cubicBezTo>
                    <a:pt x="97" y="670"/>
                    <a:pt x="134" y="706"/>
                    <a:pt x="182" y="706"/>
                  </a:cubicBezTo>
                  <a:cubicBezTo>
                    <a:pt x="109" y="779"/>
                    <a:pt x="61" y="876"/>
                    <a:pt x="24" y="986"/>
                  </a:cubicBezTo>
                  <a:cubicBezTo>
                    <a:pt x="0" y="1059"/>
                    <a:pt x="12" y="1132"/>
                    <a:pt x="61" y="1193"/>
                  </a:cubicBezTo>
                  <a:cubicBezTo>
                    <a:pt x="97" y="1254"/>
                    <a:pt x="170" y="1279"/>
                    <a:pt x="243" y="1279"/>
                  </a:cubicBezTo>
                  <a:cubicBezTo>
                    <a:pt x="779" y="1279"/>
                    <a:pt x="779" y="1279"/>
                    <a:pt x="779" y="1279"/>
                  </a:cubicBezTo>
                  <a:cubicBezTo>
                    <a:pt x="852" y="1279"/>
                    <a:pt x="913" y="1254"/>
                    <a:pt x="962" y="1193"/>
                  </a:cubicBezTo>
                  <a:close/>
                  <a:moveTo>
                    <a:pt x="97" y="1169"/>
                  </a:moveTo>
                  <a:lnTo>
                    <a:pt x="97" y="1169"/>
                  </a:lnTo>
                  <a:cubicBezTo>
                    <a:pt x="61" y="1120"/>
                    <a:pt x="48" y="1059"/>
                    <a:pt x="73" y="998"/>
                  </a:cubicBezTo>
                  <a:cubicBezTo>
                    <a:pt x="109" y="876"/>
                    <a:pt x="170" y="767"/>
                    <a:pt x="256" y="694"/>
                  </a:cubicBezTo>
                  <a:lnTo>
                    <a:pt x="268" y="682"/>
                  </a:lnTo>
                  <a:cubicBezTo>
                    <a:pt x="280" y="670"/>
                    <a:pt x="280" y="670"/>
                    <a:pt x="292" y="657"/>
                  </a:cubicBezTo>
                  <a:cubicBezTo>
                    <a:pt x="341" y="731"/>
                    <a:pt x="426" y="779"/>
                    <a:pt x="511" y="779"/>
                  </a:cubicBezTo>
                  <a:cubicBezTo>
                    <a:pt x="597" y="779"/>
                    <a:pt x="669" y="731"/>
                    <a:pt x="730" y="657"/>
                  </a:cubicBezTo>
                  <a:cubicBezTo>
                    <a:pt x="743" y="670"/>
                    <a:pt x="743" y="670"/>
                    <a:pt x="743" y="682"/>
                  </a:cubicBezTo>
                  <a:cubicBezTo>
                    <a:pt x="755" y="682"/>
                    <a:pt x="755" y="694"/>
                    <a:pt x="767" y="694"/>
                  </a:cubicBezTo>
                  <a:cubicBezTo>
                    <a:pt x="840" y="767"/>
                    <a:pt x="901" y="876"/>
                    <a:pt x="950" y="998"/>
                  </a:cubicBezTo>
                  <a:cubicBezTo>
                    <a:pt x="962" y="1059"/>
                    <a:pt x="950" y="1120"/>
                    <a:pt x="925" y="1169"/>
                  </a:cubicBezTo>
                  <a:cubicBezTo>
                    <a:pt x="889" y="1218"/>
                    <a:pt x="828" y="1242"/>
                    <a:pt x="779" y="1242"/>
                  </a:cubicBezTo>
                  <a:cubicBezTo>
                    <a:pt x="243" y="1242"/>
                    <a:pt x="243" y="1242"/>
                    <a:pt x="243" y="1242"/>
                  </a:cubicBezTo>
                  <a:cubicBezTo>
                    <a:pt x="182" y="1242"/>
                    <a:pt x="134" y="1218"/>
                    <a:pt x="97" y="1169"/>
                  </a:cubicBezTo>
                  <a:close/>
                  <a:moveTo>
                    <a:pt x="182" y="670"/>
                  </a:moveTo>
                  <a:lnTo>
                    <a:pt x="182" y="670"/>
                  </a:lnTo>
                  <a:cubicBezTo>
                    <a:pt x="170" y="670"/>
                    <a:pt x="134" y="645"/>
                    <a:pt x="134" y="609"/>
                  </a:cubicBezTo>
                  <a:cubicBezTo>
                    <a:pt x="121" y="499"/>
                    <a:pt x="121" y="280"/>
                    <a:pt x="231" y="158"/>
                  </a:cubicBezTo>
                  <a:cubicBezTo>
                    <a:pt x="292" y="85"/>
                    <a:pt x="389" y="49"/>
                    <a:pt x="499" y="49"/>
                  </a:cubicBezTo>
                  <a:lnTo>
                    <a:pt x="499" y="49"/>
                  </a:lnTo>
                  <a:cubicBezTo>
                    <a:pt x="511" y="49"/>
                    <a:pt x="511" y="49"/>
                    <a:pt x="511" y="49"/>
                  </a:cubicBezTo>
                  <a:lnTo>
                    <a:pt x="511" y="49"/>
                  </a:lnTo>
                  <a:lnTo>
                    <a:pt x="511" y="49"/>
                  </a:lnTo>
                  <a:cubicBezTo>
                    <a:pt x="633" y="49"/>
                    <a:pt x="718" y="85"/>
                    <a:pt x="779" y="158"/>
                  </a:cubicBezTo>
                  <a:cubicBezTo>
                    <a:pt x="901" y="280"/>
                    <a:pt x="889" y="499"/>
                    <a:pt x="889" y="609"/>
                  </a:cubicBezTo>
                  <a:cubicBezTo>
                    <a:pt x="876" y="645"/>
                    <a:pt x="852" y="670"/>
                    <a:pt x="828" y="670"/>
                  </a:cubicBezTo>
                  <a:cubicBezTo>
                    <a:pt x="816" y="670"/>
                    <a:pt x="804" y="670"/>
                    <a:pt x="791" y="657"/>
                  </a:cubicBezTo>
                  <a:cubicBezTo>
                    <a:pt x="791" y="657"/>
                    <a:pt x="779" y="657"/>
                    <a:pt x="779" y="645"/>
                  </a:cubicBezTo>
                  <a:cubicBezTo>
                    <a:pt x="779" y="645"/>
                    <a:pt x="767" y="633"/>
                    <a:pt x="767" y="621"/>
                  </a:cubicBezTo>
                  <a:lnTo>
                    <a:pt x="767" y="621"/>
                  </a:lnTo>
                  <a:cubicBezTo>
                    <a:pt x="767" y="621"/>
                    <a:pt x="767" y="609"/>
                    <a:pt x="779" y="597"/>
                  </a:cubicBezTo>
                  <a:cubicBezTo>
                    <a:pt x="779" y="572"/>
                    <a:pt x="779" y="548"/>
                    <a:pt x="779" y="511"/>
                  </a:cubicBezTo>
                  <a:cubicBezTo>
                    <a:pt x="779" y="426"/>
                    <a:pt x="779" y="329"/>
                    <a:pt x="755" y="304"/>
                  </a:cubicBezTo>
                  <a:lnTo>
                    <a:pt x="743" y="292"/>
                  </a:lnTo>
                  <a:cubicBezTo>
                    <a:pt x="730" y="292"/>
                    <a:pt x="730" y="292"/>
                    <a:pt x="730" y="292"/>
                  </a:cubicBezTo>
                  <a:cubicBezTo>
                    <a:pt x="621" y="292"/>
                    <a:pt x="560" y="256"/>
                    <a:pt x="535" y="158"/>
                  </a:cubicBezTo>
                  <a:cubicBezTo>
                    <a:pt x="523" y="158"/>
                    <a:pt x="523" y="146"/>
                    <a:pt x="511" y="146"/>
                  </a:cubicBezTo>
                  <a:cubicBezTo>
                    <a:pt x="499" y="146"/>
                    <a:pt x="487" y="158"/>
                    <a:pt x="487" y="158"/>
                  </a:cubicBezTo>
                  <a:cubicBezTo>
                    <a:pt x="463" y="256"/>
                    <a:pt x="402" y="292"/>
                    <a:pt x="292" y="292"/>
                  </a:cubicBezTo>
                  <a:cubicBezTo>
                    <a:pt x="280" y="292"/>
                    <a:pt x="280" y="292"/>
                    <a:pt x="280" y="292"/>
                  </a:cubicBezTo>
                  <a:cubicBezTo>
                    <a:pt x="268" y="292"/>
                    <a:pt x="268" y="304"/>
                    <a:pt x="268" y="304"/>
                  </a:cubicBezTo>
                  <a:cubicBezTo>
                    <a:pt x="231" y="329"/>
                    <a:pt x="231" y="426"/>
                    <a:pt x="243" y="511"/>
                  </a:cubicBezTo>
                  <a:cubicBezTo>
                    <a:pt x="243" y="548"/>
                    <a:pt x="243" y="572"/>
                    <a:pt x="243" y="597"/>
                  </a:cubicBezTo>
                  <a:cubicBezTo>
                    <a:pt x="243" y="609"/>
                    <a:pt x="243" y="621"/>
                    <a:pt x="243" y="621"/>
                  </a:cubicBezTo>
                  <a:lnTo>
                    <a:pt x="243" y="621"/>
                  </a:lnTo>
                  <a:cubicBezTo>
                    <a:pt x="243" y="633"/>
                    <a:pt x="243" y="645"/>
                    <a:pt x="231" y="645"/>
                  </a:cubicBezTo>
                  <a:cubicBezTo>
                    <a:pt x="231" y="657"/>
                    <a:pt x="231" y="657"/>
                    <a:pt x="219" y="657"/>
                  </a:cubicBezTo>
                  <a:cubicBezTo>
                    <a:pt x="206" y="670"/>
                    <a:pt x="194" y="670"/>
                    <a:pt x="182" y="670"/>
                  </a:cubicBezTo>
                  <a:close/>
                  <a:moveTo>
                    <a:pt x="694" y="633"/>
                  </a:moveTo>
                  <a:lnTo>
                    <a:pt x="694" y="633"/>
                  </a:lnTo>
                  <a:cubicBezTo>
                    <a:pt x="645" y="694"/>
                    <a:pt x="584" y="731"/>
                    <a:pt x="511" y="731"/>
                  </a:cubicBezTo>
                  <a:cubicBezTo>
                    <a:pt x="438" y="731"/>
                    <a:pt x="365" y="694"/>
                    <a:pt x="316" y="633"/>
                  </a:cubicBezTo>
                  <a:cubicBezTo>
                    <a:pt x="316" y="633"/>
                    <a:pt x="316" y="621"/>
                    <a:pt x="304" y="621"/>
                  </a:cubicBezTo>
                  <a:cubicBezTo>
                    <a:pt x="304" y="609"/>
                    <a:pt x="304" y="609"/>
                    <a:pt x="292" y="597"/>
                  </a:cubicBezTo>
                  <a:lnTo>
                    <a:pt x="292" y="585"/>
                  </a:lnTo>
                  <a:cubicBezTo>
                    <a:pt x="280" y="463"/>
                    <a:pt x="280" y="353"/>
                    <a:pt x="292" y="341"/>
                  </a:cubicBezTo>
                  <a:cubicBezTo>
                    <a:pt x="414" y="341"/>
                    <a:pt x="475" y="280"/>
                    <a:pt x="511" y="231"/>
                  </a:cubicBezTo>
                  <a:cubicBezTo>
                    <a:pt x="535" y="280"/>
                    <a:pt x="609" y="341"/>
                    <a:pt x="718" y="341"/>
                  </a:cubicBezTo>
                  <a:cubicBezTo>
                    <a:pt x="743" y="353"/>
                    <a:pt x="743" y="463"/>
                    <a:pt x="730" y="585"/>
                  </a:cubicBezTo>
                  <a:lnTo>
                    <a:pt x="718" y="597"/>
                  </a:lnTo>
                  <a:cubicBezTo>
                    <a:pt x="718" y="609"/>
                    <a:pt x="718" y="609"/>
                    <a:pt x="706" y="621"/>
                  </a:cubicBezTo>
                  <a:lnTo>
                    <a:pt x="694" y="633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41" name="Google Shape;441;g1084203bc61_0_1934"/>
            <p:cNvSpPr/>
            <p:nvPr/>
          </p:nvSpPr>
          <p:spPr>
            <a:xfrm>
              <a:off x="10706883" y="5568740"/>
              <a:ext cx="87769" cy="16645"/>
            </a:xfrm>
            <a:custGeom>
              <a:rect b="b" l="l" r="r" t="t"/>
              <a:pathLst>
                <a:path extrusionOk="0" h="49" w="256">
                  <a:moveTo>
                    <a:pt x="24" y="48"/>
                  </a:moveTo>
                  <a:lnTo>
                    <a:pt x="24" y="48"/>
                  </a:lnTo>
                  <a:cubicBezTo>
                    <a:pt x="231" y="48"/>
                    <a:pt x="231" y="48"/>
                    <a:pt x="231" y="48"/>
                  </a:cubicBezTo>
                  <a:cubicBezTo>
                    <a:pt x="243" y="48"/>
                    <a:pt x="255" y="36"/>
                    <a:pt x="255" y="24"/>
                  </a:cubicBezTo>
                  <a:cubicBezTo>
                    <a:pt x="255" y="12"/>
                    <a:pt x="243" y="0"/>
                    <a:pt x="231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2" y="0"/>
                    <a:pt x="0" y="12"/>
                    <a:pt x="0" y="24"/>
                  </a:cubicBezTo>
                  <a:cubicBezTo>
                    <a:pt x="0" y="36"/>
                    <a:pt x="12" y="48"/>
                    <a:pt x="24" y="48"/>
                  </a:cubicBezTo>
                </a:path>
              </a:pathLst>
            </a:custGeom>
            <a:solidFill>
              <a:srgbClr val="40404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42" name="Google Shape;442;g1084203bc61_0_1934"/>
          <p:cNvSpPr txBox="1"/>
          <p:nvPr/>
        </p:nvSpPr>
        <p:spPr>
          <a:xfrm>
            <a:off x="4784975" y="2806750"/>
            <a:ext cx="1336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Create Social Media Virality </a:t>
            </a:r>
            <a:endParaRPr sz="1200"/>
          </a:p>
        </p:txBody>
      </p:sp>
      <p:sp>
        <p:nvSpPr>
          <p:cNvPr id="443" name="Google Shape;443;g1084203bc61_0_1934"/>
          <p:cNvSpPr txBox="1"/>
          <p:nvPr/>
        </p:nvSpPr>
        <p:spPr>
          <a:xfrm>
            <a:off x="4317675" y="3226425"/>
            <a:ext cx="2176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Promote Favorite Disneyland Activities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Best Reaction to Disneyland Rides Challenge on TikTok and Instagram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4" name="Google Shape;444;g1084203bc61_0_1934"/>
          <p:cNvSpPr txBox="1"/>
          <p:nvPr/>
        </p:nvSpPr>
        <p:spPr>
          <a:xfrm>
            <a:off x="6121850" y="2268700"/>
            <a:ext cx="1920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Improve Customer Service</a:t>
            </a:r>
            <a:endParaRPr sz="1200"/>
          </a:p>
        </p:txBody>
      </p:sp>
      <p:sp>
        <p:nvSpPr>
          <p:cNvPr id="445" name="Google Shape;445;g1084203bc61_0_1934"/>
          <p:cNvSpPr txBox="1"/>
          <p:nvPr/>
        </p:nvSpPr>
        <p:spPr>
          <a:xfrm>
            <a:off x="6070275" y="2693025"/>
            <a:ext cx="21765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Better accessibility  for people with special needs, such as more wheelchairs for people with disability 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Quarterly  employee training on customer 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engagement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etiquette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6" name="Google Shape;446;g1084203bc61_0_1934"/>
          <p:cNvSpPr txBox="1"/>
          <p:nvPr/>
        </p:nvSpPr>
        <p:spPr>
          <a:xfrm>
            <a:off x="1168354" y="2822800"/>
            <a:ext cx="1518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Enhance Waiting Experience</a:t>
            </a:r>
            <a:endParaRPr sz="1200"/>
          </a:p>
        </p:txBody>
      </p:sp>
      <p:sp>
        <p:nvSpPr>
          <p:cNvPr id="447" name="Google Shape;447;g1084203bc61_0_1934"/>
          <p:cNvSpPr txBox="1"/>
          <p:nvPr/>
        </p:nvSpPr>
        <p:spPr>
          <a:xfrm>
            <a:off x="707200" y="3208450"/>
            <a:ext cx="19797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Incorporate AR engagements to keep people entertained while waiting in line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Limit daily park capacity for better visitor experience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8" name="Google Shape;448;g1084203bc61_0_1934"/>
          <p:cNvSpPr txBox="1"/>
          <p:nvPr/>
        </p:nvSpPr>
        <p:spPr>
          <a:xfrm>
            <a:off x="2936354" y="2224575"/>
            <a:ext cx="1518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Establish High Quality Services </a:t>
            </a:r>
            <a:endParaRPr sz="1200"/>
          </a:p>
        </p:txBody>
      </p:sp>
      <p:sp>
        <p:nvSpPr>
          <p:cNvPr id="449" name="Google Shape;449;g1084203bc61_0_1934"/>
          <p:cNvSpPr txBox="1"/>
          <p:nvPr/>
        </p:nvSpPr>
        <p:spPr>
          <a:xfrm>
            <a:off x="2459800" y="2598850"/>
            <a:ext cx="19203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Conduct surveys to understand customer food preference and provide better food options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Improve hotel infrastructure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g1084203bc61_0_1917"/>
          <p:cNvPicPr preferRelativeResize="0"/>
          <p:nvPr/>
        </p:nvPicPr>
        <p:blipFill rotWithShape="1">
          <a:blip r:embed="rId3">
            <a:alphaModFix/>
          </a:blip>
          <a:srcRect b="0" l="6120" r="0" t="0"/>
          <a:stretch/>
        </p:blipFill>
        <p:spPr>
          <a:xfrm>
            <a:off x="0" y="0"/>
            <a:ext cx="9160474" cy="3425749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g1084203bc61_0_1917"/>
          <p:cNvSpPr/>
          <p:nvPr/>
        </p:nvSpPr>
        <p:spPr>
          <a:xfrm rot="10800000">
            <a:off x="6" y="2995222"/>
            <a:ext cx="9143982" cy="2137428"/>
          </a:xfrm>
          <a:prstGeom prst="flowChartDocument">
            <a:avLst/>
          </a:prstGeom>
          <a:gradFill>
            <a:gsLst>
              <a:gs pos="0">
                <a:srgbClr val="393E8F"/>
              </a:gs>
              <a:gs pos="100000">
                <a:srgbClr val="EFBEB7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g1084203bc61_0_1917"/>
          <p:cNvSpPr txBox="1"/>
          <p:nvPr/>
        </p:nvSpPr>
        <p:spPr>
          <a:xfrm>
            <a:off x="2633125" y="3653850"/>
            <a:ext cx="665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chemeClr val="lt1"/>
                </a:solidFill>
              </a:rPr>
              <a:t>Conclusion &amp; Next Step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0832c0a80d_0_150"/>
          <p:cNvSpPr txBox="1"/>
          <p:nvPr/>
        </p:nvSpPr>
        <p:spPr>
          <a:xfrm>
            <a:off x="2146949" y="725325"/>
            <a:ext cx="48501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2100">
                <a:solidFill>
                  <a:srgbClr val="262626"/>
                </a:solidFill>
              </a:rPr>
              <a:t>Conclusion &amp; Next Step</a:t>
            </a:r>
            <a:endParaRPr i="0" sz="1100" u="none" cap="none" strike="noStrike">
              <a:solidFill>
                <a:srgbClr val="000000"/>
              </a:solidFill>
            </a:endParaRPr>
          </a:p>
        </p:txBody>
      </p:sp>
      <p:sp>
        <p:nvSpPr>
          <p:cNvPr id="462" name="Google Shape;462;g10832c0a80d_0_150"/>
          <p:cNvSpPr/>
          <p:nvPr/>
        </p:nvSpPr>
        <p:spPr>
          <a:xfrm>
            <a:off x="1268859" y="1890370"/>
            <a:ext cx="685800" cy="685800"/>
          </a:xfrm>
          <a:prstGeom prst="ellipse">
            <a:avLst/>
          </a:prstGeom>
          <a:solidFill>
            <a:srgbClr val="8A8ED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g10832c0a80d_0_150"/>
          <p:cNvSpPr/>
          <p:nvPr/>
        </p:nvSpPr>
        <p:spPr>
          <a:xfrm>
            <a:off x="3091949" y="1890370"/>
            <a:ext cx="685800" cy="685800"/>
          </a:xfrm>
          <a:prstGeom prst="ellipse">
            <a:avLst/>
          </a:prstGeom>
          <a:solidFill>
            <a:srgbClr val="8A8ED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g10832c0a80d_0_150"/>
          <p:cNvSpPr/>
          <p:nvPr/>
        </p:nvSpPr>
        <p:spPr>
          <a:xfrm>
            <a:off x="4915038" y="1890370"/>
            <a:ext cx="685800" cy="685800"/>
          </a:xfrm>
          <a:prstGeom prst="ellipse">
            <a:avLst/>
          </a:prstGeom>
          <a:solidFill>
            <a:srgbClr val="8A8ED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g10832c0a80d_0_150"/>
          <p:cNvSpPr/>
          <p:nvPr/>
        </p:nvSpPr>
        <p:spPr>
          <a:xfrm>
            <a:off x="6738128" y="1890370"/>
            <a:ext cx="685800" cy="685800"/>
          </a:xfrm>
          <a:prstGeom prst="ellipse">
            <a:avLst/>
          </a:prstGeom>
          <a:solidFill>
            <a:srgbClr val="8A8ED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6" name="Google Shape;466;g10832c0a80d_0_150"/>
          <p:cNvCxnSpPr/>
          <p:nvPr/>
        </p:nvCxnSpPr>
        <p:spPr>
          <a:xfrm>
            <a:off x="2279055" y="2233270"/>
            <a:ext cx="495600" cy="0"/>
          </a:xfrm>
          <a:prstGeom prst="straightConnector1">
            <a:avLst/>
          </a:prstGeom>
          <a:noFill/>
          <a:ln cap="flat" cmpd="sng" w="57150">
            <a:solidFill>
              <a:srgbClr val="26262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67" name="Google Shape;467;g10832c0a80d_0_150"/>
          <p:cNvCxnSpPr/>
          <p:nvPr/>
        </p:nvCxnSpPr>
        <p:spPr>
          <a:xfrm>
            <a:off x="4098617" y="2233270"/>
            <a:ext cx="495600" cy="0"/>
          </a:xfrm>
          <a:prstGeom prst="straightConnector1">
            <a:avLst/>
          </a:prstGeom>
          <a:noFill/>
          <a:ln cap="flat" cmpd="sng" w="57150">
            <a:solidFill>
              <a:srgbClr val="26262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68" name="Google Shape;468;g10832c0a80d_0_150"/>
          <p:cNvCxnSpPr/>
          <p:nvPr/>
        </p:nvCxnSpPr>
        <p:spPr>
          <a:xfrm>
            <a:off x="5926014" y="2233270"/>
            <a:ext cx="495600" cy="0"/>
          </a:xfrm>
          <a:prstGeom prst="straightConnector1">
            <a:avLst/>
          </a:prstGeom>
          <a:noFill/>
          <a:ln cap="flat" cmpd="sng" w="57150">
            <a:solidFill>
              <a:srgbClr val="26262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69" name="Google Shape;469;g10832c0a80d_0_150"/>
          <p:cNvSpPr/>
          <p:nvPr/>
        </p:nvSpPr>
        <p:spPr>
          <a:xfrm rot="-2700000">
            <a:off x="1469910" y="1420732"/>
            <a:ext cx="1908340" cy="190834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A5A5A5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0" name="Google Shape;470;g10832c0a80d_0_150"/>
          <p:cNvSpPr/>
          <p:nvPr/>
        </p:nvSpPr>
        <p:spPr>
          <a:xfrm rot="-2700000">
            <a:off x="3297306" y="1420732"/>
            <a:ext cx="1908340" cy="190834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A5A5A5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1" name="Google Shape;471;g10832c0a80d_0_150"/>
          <p:cNvSpPr/>
          <p:nvPr/>
        </p:nvSpPr>
        <p:spPr>
          <a:xfrm rot="-2700000">
            <a:off x="5116089" y="1420731"/>
            <a:ext cx="1908340" cy="190834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A5A5A5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2" name="Google Shape;472;g10832c0a80d_0_150"/>
          <p:cNvSpPr txBox="1"/>
          <p:nvPr/>
        </p:nvSpPr>
        <p:spPr>
          <a:xfrm>
            <a:off x="1020675" y="2688550"/>
            <a:ext cx="12585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Customer Focus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3" name="Google Shape;473;g10832c0a80d_0_150"/>
          <p:cNvSpPr txBox="1"/>
          <p:nvPr/>
        </p:nvSpPr>
        <p:spPr>
          <a:xfrm>
            <a:off x="2899175" y="2688550"/>
            <a:ext cx="15261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Branch Uniqueness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4" name="Google Shape;474;g10832c0a80d_0_150"/>
          <p:cNvSpPr txBox="1"/>
          <p:nvPr/>
        </p:nvSpPr>
        <p:spPr>
          <a:xfrm>
            <a:off x="4777700" y="2688550"/>
            <a:ext cx="16440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Sentiment Prediction 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5" name="Google Shape;475;g10832c0a80d_0_150"/>
          <p:cNvSpPr txBox="1"/>
          <p:nvPr/>
        </p:nvSpPr>
        <p:spPr>
          <a:xfrm>
            <a:off x="6656200" y="2688550"/>
            <a:ext cx="15963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Further Research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6" name="Google Shape;476;g10832c0a80d_0_150"/>
          <p:cNvSpPr txBox="1"/>
          <p:nvPr/>
        </p:nvSpPr>
        <p:spPr>
          <a:xfrm>
            <a:off x="525000" y="3022425"/>
            <a:ext cx="21735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➔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Experience related to rides, dinning, and waiting time 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➔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S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atisfaction towards service provided by park stuff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➔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Interests in Disney characters 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7" name="Google Shape;477;g10832c0a80d_0_150"/>
          <p:cNvSpPr txBox="1"/>
          <p:nvPr/>
        </p:nvSpPr>
        <p:spPr>
          <a:xfrm>
            <a:off x="2474550" y="3022425"/>
            <a:ext cx="21735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➔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Each branch stands out with its unique values 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➔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All of them should maintain favorable advantage, while improve in weakness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8" name="Google Shape;478;g10832c0a80d_0_150"/>
          <p:cNvSpPr txBox="1"/>
          <p:nvPr/>
        </p:nvSpPr>
        <p:spPr>
          <a:xfrm>
            <a:off x="4425125" y="3022425"/>
            <a:ext cx="21735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➔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Customer reviews can reflect well about their attitudes and opinions 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➔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Each branch should pay attention to reviews gathered across different platforms 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9" name="Google Shape;479;g10832c0a80d_0_150"/>
          <p:cNvSpPr txBox="1"/>
          <p:nvPr/>
        </p:nvSpPr>
        <p:spPr>
          <a:xfrm>
            <a:off x="6260000" y="3022425"/>
            <a:ext cx="2173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➔"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Given more time, we could try to predict specific rating with more detailed sentiment 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focus 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084203bc61_0_1924"/>
          <p:cNvSpPr txBox="1"/>
          <p:nvPr/>
        </p:nvSpPr>
        <p:spPr>
          <a:xfrm>
            <a:off x="3747225" y="2193150"/>
            <a:ext cx="62004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Thank you!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5" name="Google Shape;485;g1084203bc61_0_19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950" y="1315788"/>
            <a:ext cx="1939076" cy="129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84203bc61_0_1814"/>
          <p:cNvSpPr txBox="1"/>
          <p:nvPr>
            <p:ph idx="4294967295" type="body"/>
          </p:nvPr>
        </p:nvSpPr>
        <p:spPr>
          <a:xfrm>
            <a:off x="596091" y="2097615"/>
            <a:ext cx="4432500" cy="10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Appendix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1" name="Google Shape;491;g1084203bc61_0_1814"/>
          <p:cNvSpPr txBox="1"/>
          <p:nvPr/>
        </p:nvSpPr>
        <p:spPr>
          <a:xfrm>
            <a:off x="609682" y="2500330"/>
            <a:ext cx="44325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Additional Supportive Information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2" name="Google Shape;492;g1084203bc61_0_181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1222" r="11222" t="0"/>
          <a:stretch/>
        </p:blipFill>
        <p:spPr>
          <a:xfrm>
            <a:off x="419118" y="1033818"/>
            <a:ext cx="4678201" cy="3326399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g1084203bc61_0_1814"/>
          <p:cNvSpPr txBox="1"/>
          <p:nvPr/>
        </p:nvSpPr>
        <p:spPr>
          <a:xfrm>
            <a:off x="5408150" y="2571750"/>
            <a:ext cx="3509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Appendix 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0832c0a80d_0_191"/>
          <p:cNvSpPr txBox="1"/>
          <p:nvPr/>
        </p:nvSpPr>
        <p:spPr>
          <a:xfrm>
            <a:off x="322825" y="129125"/>
            <a:ext cx="602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Disneyland Hong Kong Negative Reviews - Topic Modeling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Topic 1 </a:t>
            </a:r>
            <a:endParaRPr/>
          </a:p>
        </p:txBody>
      </p:sp>
      <p:pic>
        <p:nvPicPr>
          <p:cNvPr id="499" name="Google Shape;499;g10832c0a80d_0_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900" y="690925"/>
            <a:ext cx="6900388" cy="4309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0832c0a80d_0_214"/>
          <p:cNvSpPr txBox="1"/>
          <p:nvPr/>
        </p:nvSpPr>
        <p:spPr>
          <a:xfrm>
            <a:off x="322825" y="129125"/>
            <a:ext cx="630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Disneyland </a:t>
            </a:r>
            <a:r>
              <a:rPr lang="en"/>
              <a:t>Hong Kong Negative Reviews - Topic Modeling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Topic 2 </a:t>
            </a:r>
            <a:endParaRPr/>
          </a:p>
        </p:txBody>
      </p:sp>
      <p:pic>
        <p:nvPicPr>
          <p:cNvPr id="505" name="Google Shape;505;g10832c0a80d_0_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850" y="687125"/>
            <a:ext cx="6895724" cy="415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g10832c0a80d_0_132"/>
          <p:cNvPicPr preferRelativeResize="0"/>
          <p:nvPr/>
        </p:nvPicPr>
        <p:blipFill rotWithShape="1">
          <a:blip r:embed="rId3">
            <a:alphaModFix/>
          </a:blip>
          <a:srcRect b="0" l="0" r="0" t="25969"/>
          <a:stretch/>
        </p:blipFill>
        <p:spPr>
          <a:xfrm>
            <a:off x="13" y="0"/>
            <a:ext cx="9144001" cy="341124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10832c0a80d_0_132"/>
          <p:cNvSpPr/>
          <p:nvPr/>
        </p:nvSpPr>
        <p:spPr>
          <a:xfrm rot="10800000">
            <a:off x="18" y="3006072"/>
            <a:ext cx="9143982" cy="2137428"/>
          </a:xfrm>
          <a:prstGeom prst="flowChartDocument">
            <a:avLst/>
          </a:prstGeom>
          <a:gradFill>
            <a:gsLst>
              <a:gs pos="0">
                <a:srgbClr val="393E8F"/>
              </a:gs>
              <a:gs pos="100000">
                <a:srgbClr val="EFBEB7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10832c0a80d_0_132"/>
          <p:cNvSpPr txBox="1"/>
          <p:nvPr/>
        </p:nvSpPr>
        <p:spPr>
          <a:xfrm>
            <a:off x="5376325" y="3653850"/>
            <a:ext cx="665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chemeClr val="lt1"/>
                </a:solidFill>
              </a:rPr>
              <a:t>Overview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0832c0a80d_0_220"/>
          <p:cNvSpPr txBox="1"/>
          <p:nvPr/>
        </p:nvSpPr>
        <p:spPr>
          <a:xfrm>
            <a:off x="322825" y="129125"/>
            <a:ext cx="614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Disneyland </a:t>
            </a:r>
            <a:r>
              <a:rPr lang="en"/>
              <a:t>Hong Kong Negative Reviews - Topic Modeling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Topic 3 </a:t>
            </a:r>
            <a:endParaRPr/>
          </a:p>
        </p:txBody>
      </p:sp>
      <p:pic>
        <p:nvPicPr>
          <p:cNvPr id="511" name="Google Shape;511;g10832c0a80d_0_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200" y="669400"/>
            <a:ext cx="7021588" cy="439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0832c0a80d_0_226"/>
          <p:cNvSpPr txBox="1"/>
          <p:nvPr/>
        </p:nvSpPr>
        <p:spPr>
          <a:xfrm>
            <a:off x="322825" y="129125"/>
            <a:ext cx="684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Disneyland Paris Negative Reviews - Topic Modeling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Topic 1 </a:t>
            </a:r>
            <a:endParaRPr/>
          </a:p>
        </p:txBody>
      </p:sp>
      <p:pic>
        <p:nvPicPr>
          <p:cNvPr id="517" name="Google Shape;517;g10832c0a80d_0_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400" y="634875"/>
            <a:ext cx="6906250" cy="450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0832c0a80d_0_232"/>
          <p:cNvSpPr txBox="1"/>
          <p:nvPr/>
        </p:nvSpPr>
        <p:spPr>
          <a:xfrm>
            <a:off x="322825" y="129125"/>
            <a:ext cx="643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Disneyland Paris Negative Reviews - Topic Modeling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Topic 2</a:t>
            </a:r>
            <a:endParaRPr/>
          </a:p>
        </p:txBody>
      </p:sp>
      <p:pic>
        <p:nvPicPr>
          <p:cNvPr id="523" name="Google Shape;523;g10832c0a80d_0_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413" y="628100"/>
            <a:ext cx="6605174" cy="4373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0832c0a80d_0_238"/>
          <p:cNvSpPr txBox="1"/>
          <p:nvPr/>
        </p:nvSpPr>
        <p:spPr>
          <a:xfrm>
            <a:off x="322825" y="129125"/>
            <a:ext cx="628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Disneyland Paris Negative Reviews - Topic Modeling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Topic 3</a:t>
            </a:r>
            <a:endParaRPr/>
          </a:p>
        </p:txBody>
      </p:sp>
      <p:pic>
        <p:nvPicPr>
          <p:cNvPr id="529" name="Google Shape;529;g10832c0a80d_0_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550" y="699825"/>
            <a:ext cx="6368451" cy="413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0832c0a80d_0_244"/>
          <p:cNvSpPr txBox="1"/>
          <p:nvPr/>
        </p:nvSpPr>
        <p:spPr>
          <a:xfrm>
            <a:off x="322825" y="129125"/>
            <a:ext cx="566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Disneyland California Negative Reviews - Topic Modeling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Topic 1</a:t>
            </a:r>
            <a:endParaRPr/>
          </a:p>
        </p:txBody>
      </p:sp>
      <p:pic>
        <p:nvPicPr>
          <p:cNvPr id="535" name="Google Shape;535;g10832c0a80d_0_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400" y="666875"/>
            <a:ext cx="6626673" cy="417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0832c0a80d_0_249"/>
          <p:cNvSpPr txBox="1"/>
          <p:nvPr/>
        </p:nvSpPr>
        <p:spPr>
          <a:xfrm>
            <a:off x="322825" y="129125"/>
            <a:ext cx="657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Disneyland California Negative Reviews - Topic Modeling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Topic 2</a:t>
            </a:r>
            <a:endParaRPr/>
          </a:p>
        </p:txBody>
      </p:sp>
      <p:pic>
        <p:nvPicPr>
          <p:cNvPr id="541" name="Google Shape;541;g10832c0a80d_0_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175" y="663075"/>
            <a:ext cx="6529848" cy="418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0832c0a80d_0_253"/>
          <p:cNvSpPr txBox="1"/>
          <p:nvPr/>
        </p:nvSpPr>
        <p:spPr>
          <a:xfrm>
            <a:off x="322825" y="129125"/>
            <a:ext cx="610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Disneyland California Negative Reviews - Topic Modeling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Topic 3</a:t>
            </a:r>
            <a:endParaRPr/>
          </a:p>
        </p:txBody>
      </p:sp>
      <p:pic>
        <p:nvPicPr>
          <p:cNvPr id="547" name="Google Shape;547;g10832c0a80d_0_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475" y="744725"/>
            <a:ext cx="6702024" cy="426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84203bc61_0_1122"/>
          <p:cNvSpPr txBox="1"/>
          <p:nvPr/>
        </p:nvSpPr>
        <p:spPr>
          <a:xfrm>
            <a:off x="3194675" y="1368887"/>
            <a:ext cx="2611500" cy="8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Project Overview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1084203bc61_0_1122"/>
          <p:cNvSpPr txBox="1"/>
          <p:nvPr/>
        </p:nvSpPr>
        <p:spPr>
          <a:xfrm>
            <a:off x="3720825" y="1857450"/>
            <a:ext cx="3696600" cy="19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There are 12 different Disney Parks all over the world in  6 different resorts. 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From 2010 to 2019, average customer ratings for Disneyland California has been trending </a:t>
            </a: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downwards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while Disneyland HongKong and Disneyland Paris have increasing review rating trends.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Our project analyzes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42656 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customer reviews to understand customer 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feedback and sentiment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for Disneyland to provide recommendations for improvement.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3" name="Google Shape;173;g1084203bc61_0_1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44388"/>
            <a:ext cx="2889875" cy="17446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g1084203bc61_0_1122"/>
          <p:cNvGrpSpPr/>
          <p:nvPr/>
        </p:nvGrpSpPr>
        <p:grpSpPr>
          <a:xfrm>
            <a:off x="3294003" y="2571747"/>
            <a:ext cx="379070" cy="240607"/>
            <a:chOff x="8387065" y="2275901"/>
            <a:chExt cx="505427" cy="320810"/>
          </a:xfrm>
        </p:grpSpPr>
        <p:sp>
          <p:nvSpPr>
            <p:cNvPr id="175" name="Google Shape;175;g1084203bc61_0_1122"/>
            <p:cNvSpPr/>
            <p:nvPr/>
          </p:nvSpPr>
          <p:spPr>
            <a:xfrm>
              <a:off x="8387065" y="2275901"/>
              <a:ext cx="505427" cy="243633"/>
            </a:xfrm>
            <a:custGeom>
              <a:rect b="b" l="l" r="r" t="t"/>
              <a:pathLst>
                <a:path extrusionOk="0" h="708" w="1475">
                  <a:moveTo>
                    <a:pt x="37" y="415"/>
                  </a:moveTo>
                  <a:lnTo>
                    <a:pt x="37" y="415"/>
                  </a:lnTo>
                  <a:cubicBezTo>
                    <a:pt x="61" y="439"/>
                    <a:pt x="85" y="451"/>
                    <a:pt x="122" y="451"/>
                  </a:cubicBezTo>
                  <a:cubicBezTo>
                    <a:pt x="146" y="451"/>
                    <a:pt x="170" y="439"/>
                    <a:pt x="195" y="427"/>
                  </a:cubicBezTo>
                  <a:cubicBezTo>
                    <a:pt x="280" y="512"/>
                    <a:pt x="280" y="512"/>
                    <a:pt x="280" y="512"/>
                  </a:cubicBezTo>
                  <a:cubicBezTo>
                    <a:pt x="244" y="561"/>
                    <a:pt x="244" y="634"/>
                    <a:pt x="292" y="670"/>
                  </a:cubicBezTo>
                  <a:cubicBezTo>
                    <a:pt x="317" y="695"/>
                    <a:pt x="353" y="707"/>
                    <a:pt x="390" y="707"/>
                  </a:cubicBezTo>
                  <a:cubicBezTo>
                    <a:pt x="414" y="707"/>
                    <a:pt x="451" y="695"/>
                    <a:pt x="475" y="670"/>
                  </a:cubicBezTo>
                  <a:cubicBezTo>
                    <a:pt x="524" y="634"/>
                    <a:pt x="524" y="561"/>
                    <a:pt x="487" y="512"/>
                  </a:cubicBezTo>
                  <a:cubicBezTo>
                    <a:pt x="743" y="256"/>
                    <a:pt x="743" y="256"/>
                    <a:pt x="743" y="256"/>
                  </a:cubicBezTo>
                  <a:cubicBezTo>
                    <a:pt x="768" y="269"/>
                    <a:pt x="792" y="269"/>
                    <a:pt x="816" y="269"/>
                  </a:cubicBezTo>
                  <a:cubicBezTo>
                    <a:pt x="852" y="269"/>
                    <a:pt x="877" y="269"/>
                    <a:pt x="901" y="244"/>
                  </a:cubicBezTo>
                  <a:cubicBezTo>
                    <a:pt x="987" y="329"/>
                    <a:pt x="987" y="329"/>
                    <a:pt x="987" y="329"/>
                  </a:cubicBezTo>
                  <a:cubicBezTo>
                    <a:pt x="974" y="354"/>
                    <a:pt x="962" y="378"/>
                    <a:pt x="962" y="403"/>
                  </a:cubicBezTo>
                  <a:cubicBezTo>
                    <a:pt x="962" y="439"/>
                    <a:pt x="974" y="463"/>
                    <a:pt x="999" y="488"/>
                  </a:cubicBezTo>
                  <a:cubicBezTo>
                    <a:pt x="1023" y="512"/>
                    <a:pt x="1060" y="524"/>
                    <a:pt x="1084" y="524"/>
                  </a:cubicBezTo>
                  <a:cubicBezTo>
                    <a:pt x="1121" y="524"/>
                    <a:pt x="1157" y="512"/>
                    <a:pt x="1181" y="488"/>
                  </a:cubicBezTo>
                  <a:cubicBezTo>
                    <a:pt x="1230" y="451"/>
                    <a:pt x="1230" y="378"/>
                    <a:pt x="1193" y="329"/>
                  </a:cubicBezTo>
                  <a:cubicBezTo>
                    <a:pt x="1267" y="256"/>
                    <a:pt x="1267" y="256"/>
                    <a:pt x="1267" y="256"/>
                  </a:cubicBezTo>
                  <a:cubicBezTo>
                    <a:pt x="1279" y="269"/>
                    <a:pt x="1303" y="281"/>
                    <a:pt x="1328" y="281"/>
                  </a:cubicBezTo>
                  <a:cubicBezTo>
                    <a:pt x="1364" y="281"/>
                    <a:pt x="1401" y="269"/>
                    <a:pt x="1425" y="244"/>
                  </a:cubicBezTo>
                  <a:cubicBezTo>
                    <a:pt x="1474" y="195"/>
                    <a:pt x="1474" y="110"/>
                    <a:pt x="1425" y="62"/>
                  </a:cubicBezTo>
                  <a:cubicBezTo>
                    <a:pt x="1376" y="13"/>
                    <a:pt x="1291" y="13"/>
                    <a:pt x="1242" y="62"/>
                  </a:cubicBezTo>
                  <a:cubicBezTo>
                    <a:pt x="1193" y="110"/>
                    <a:pt x="1193" y="171"/>
                    <a:pt x="1230" y="232"/>
                  </a:cubicBezTo>
                  <a:cubicBezTo>
                    <a:pt x="1157" y="293"/>
                    <a:pt x="1157" y="293"/>
                    <a:pt x="1157" y="293"/>
                  </a:cubicBezTo>
                  <a:cubicBezTo>
                    <a:pt x="1145" y="281"/>
                    <a:pt x="1121" y="269"/>
                    <a:pt x="1084" y="269"/>
                  </a:cubicBezTo>
                  <a:cubicBezTo>
                    <a:pt x="1060" y="269"/>
                    <a:pt x="1035" y="281"/>
                    <a:pt x="1023" y="293"/>
                  </a:cubicBezTo>
                  <a:cubicBezTo>
                    <a:pt x="926" y="208"/>
                    <a:pt x="926" y="208"/>
                    <a:pt x="926" y="208"/>
                  </a:cubicBezTo>
                  <a:cubicBezTo>
                    <a:pt x="950" y="159"/>
                    <a:pt x="950" y="98"/>
                    <a:pt x="901" y="62"/>
                  </a:cubicBezTo>
                  <a:cubicBezTo>
                    <a:pt x="852" y="0"/>
                    <a:pt x="780" y="0"/>
                    <a:pt x="731" y="62"/>
                  </a:cubicBezTo>
                  <a:cubicBezTo>
                    <a:pt x="682" y="98"/>
                    <a:pt x="682" y="171"/>
                    <a:pt x="719" y="220"/>
                  </a:cubicBezTo>
                  <a:cubicBezTo>
                    <a:pt x="451" y="476"/>
                    <a:pt x="451" y="476"/>
                    <a:pt x="451" y="476"/>
                  </a:cubicBezTo>
                  <a:cubicBezTo>
                    <a:pt x="414" y="451"/>
                    <a:pt x="353" y="451"/>
                    <a:pt x="305" y="476"/>
                  </a:cubicBezTo>
                  <a:cubicBezTo>
                    <a:pt x="232" y="403"/>
                    <a:pt x="232" y="403"/>
                    <a:pt x="232" y="403"/>
                  </a:cubicBezTo>
                  <a:cubicBezTo>
                    <a:pt x="268" y="354"/>
                    <a:pt x="256" y="281"/>
                    <a:pt x="219" y="232"/>
                  </a:cubicBezTo>
                  <a:cubicBezTo>
                    <a:pt x="170" y="183"/>
                    <a:pt x="85" y="183"/>
                    <a:pt x="37" y="232"/>
                  </a:cubicBezTo>
                  <a:cubicBezTo>
                    <a:pt x="12" y="256"/>
                    <a:pt x="0" y="293"/>
                    <a:pt x="0" y="329"/>
                  </a:cubicBezTo>
                  <a:cubicBezTo>
                    <a:pt x="0" y="354"/>
                    <a:pt x="12" y="390"/>
                    <a:pt x="37" y="415"/>
                  </a:cubicBezTo>
                  <a:close/>
                  <a:moveTo>
                    <a:pt x="1279" y="98"/>
                  </a:moveTo>
                  <a:lnTo>
                    <a:pt x="1279" y="98"/>
                  </a:lnTo>
                  <a:cubicBezTo>
                    <a:pt x="1291" y="74"/>
                    <a:pt x="1315" y="74"/>
                    <a:pt x="1328" y="74"/>
                  </a:cubicBezTo>
                  <a:cubicBezTo>
                    <a:pt x="1352" y="74"/>
                    <a:pt x="1376" y="74"/>
                    <a:pt x="1388" y="98"/>
                  </a:cubicBezTo>
                  <a:cubicBezTo>
                    <a:pt x="1425" y="122"/>
                    <a:pt x="1425" y="183"/>
                    <a:pt x="1388" y="208"/>
                  </a:cubicBezTo>
                  <a:cubicBezTo>
                    <a:pt x="1364" y="244"/>
                    <a:pt x="1303" y="244"/>
                    <a:pt x="1279" y="208"/>
                  </a:cubicBezTo>
                  <a:cubicBezTo>
                    <a:pt x="1242" y="183"/>
                    <a:pt x="1242" y="122"/>
                    <a:pt x="1279" y="98"/>
                  </a:cubicBezTo>
                  <a:close/>
                  <a:moveTo>
                    <a:pt x="1084" y="317"/>
                  </a:moveTo>
                  <a:lnTo>
                    <a:pt x="1084" y="317"/>
                  </a:lnTo>
                  <a:cubicBezTo>
                    <a:pt x="1109" y="317"/>
                    <a:pt x="1133" y="329"/>
                    <a:pt x="1145" y="341"/>
                  </a:cubicBezTo>
                  <a:cubicBezTo>
                    <a:pt x="1181" y="378"/>
                    <a:pt x="1181" y="427"/>
                    <a:pt x="1145" y="463"/>
                  </a:cubicBezTo>
                  <a:cubicBezTo>
                    <a:pt x="1121" y="488"/>
                    <a:pt x="1060" y="488"/>
                    <a:pt x="1035" y="463"/>
                  </a:cubicBezTo>
                  <a:cubicBezTo>
                    <a:pt x="1011" y="439"/>
                    <a:pt x="1011" y="427"/>
                    <a:pt x="1011" y="403"/>
                  </a:cubicBezTo>
                  <a:cubicBezTo>
                    <a:pt x="1011" y="378"/>
                    <a:pt x="1011" y="354"/>
                    <a:pt x="1035" y="341"/>
                  </a:cubicBezTo>
                  <a:cubicBezTo>
                    <a:pt x="1047" y="329"/>
                    <a:pt x="1072" y="317"/>
                    <a:pt x="1084" y="317"/>
                  </a:cubicBezTo>
                  <a:close/>
                  <a:moveTo>
                    <a:pt x="755" y="86"/>
                  </a:moveTo>
                  <a:lnTo>
                    <a:pt x="755" y="86"/>
                  </a:lnTo>
                  <a:cubicBezTo>
                    <a:pt x="780" y="74"/>
                    <a:pt x="792" y="62"/>
                    <a:pt x="816" y="62"/>
                  </a:cubicBezTo>
                  <a:cubicBezTo>
                    <a:pt x="840" y="62"/>
                    <a:pt x="865" y="74"/>
                    <a:pt x="877" y="86"/>
                  </a:cubicBezTo>
                  <a:cubicBezTo>
                    <a:pt x="913" y="122"/>
                    <a:pt x="913" y="171"/>
                    <a:pt x="877" y="208"/>
                  </a:cubicBezTo>
                  <a:cubicBezTo>
                    <a:pt x="840" y="232"/>
                    <a:pt x="792" y="232"/>
                    <a:pt x="755" y="208"/>
                  </a:cubicBezTo>
                  <a:cubicBezTo>
                    <a:pt x="731" y="171"/>
                    <a:pt x="731" y="122"/>
                    <a:pt x="755" y="86"/>
                  </a:cubicBezTo>
                  <a:close/>
                  <a:moveTo>
                    <a:pt x="390" y="500"/>
                  </a:moveTo>
                  <a:lnTo>
                    <a:pt x="390" y="500"/>
                  </a:lnTo>
                  <a:cubicBezTo>
                    <a:pt x="402" y="500"/>
                    <a:pt x="426" y="512"/>
                    <a:pt x="439" y="524"/>
                  </a:cubicBezTo>
                  <a:cubicBezTo>
                    <a:pt x="475" y="561"/>
                    <a:pt x="475" y="610"/>
                    <a:pt x="439" y="646"/>
                  </a:cubicBezTo>
                  <a:cubicBezTo>
                    <a:pt x="414" y="670"/>
                    <a:pt x="353" y="670"/>
                    <a:pt x="329" y="646"/>
                  </a:cubicBezTo>
                  <a:cubicBezTo>
                    <a:pt x="292" y="610"/>
                    <a:pt x="292" y="561"/>
                    <a:pt x="329" y="524"/>
                  </a:cubicBezTo>
                  <a:cubicBezTo>
                    <a:pt x="341" y="512"/>
                    <a:pt x="365" y="500"/>
                    <a:pt x="390" y="500"/>
                  </a:cubicBezTo>
                  <a:close/>
                  <a:moveTo>
                    <a:pt x="61" y="269"/>
                  </a:moveTo>
                  <a:lnTo>
                    <a:pt x="61" y="269"/>
                  </a:lnTo>
                  <a:cubicBezTo>
                    <a:pt x="85" y="244"/>
                    <a:pt x="110" y="244"/>
                    <a:pt x="122" y="244"/>
                  </a:cubicBezTo>
                  <a:cubicBezTo>
                    <a:pt x="146" y="244"/>
                    <a:pt x="170" y="244"/>
                    <a:pt x="183" y="269"/>
                  </a:cubicBezTo>
                  <a:cubicBezTo>
                    <a:pt x="219" y="293"/>
                    <a:pt x="219" y="354"/>
                    <a:pt x="183" y="378"/>
                  </a:cubicBezTo>
                  <a:cubicBezTo>
                    <a:pt x="158" y="415"/>
                    <a:pt x="98" y="415"/>
                    <a:pt x="61" y="378"/>
                  </a:cubicBezTo>
                  <a:cubicBezTo>
                    <a:pt x="49" y="366"/>
                    <a:pt x="37" y="341"/>
                    <a:pt x="37" y="329"/>
                  </a:cubicBezTo>
                  <a:cubicBezTo>
                    <a:pt x="37" y="305"/>
                    <a:pt x="49" y="281"/>
                    <a:pt x="61" y="269"/>
                  </a:cubicBezTo>
                  <a:close/>
                </a:path>
              </a:pathLst>
            </a:custGeom>
            <a:solidFill>
              <a:srgbClr val="393E8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6" name="Google Shape;176;g1084203bc61_0_1122"/>
            <p:cNvSpPr/>
            <p:nvPr/>
          </p:nvSpPr>
          <p:spPr>
            <a:xfrm>
              <a:off x="8420357" y="2387882"/>
              <a:ext cx="431278" cy="208829"/>
            </a:xfrm>
            <a:custGeom>
              <a:rect b="b" l="l" r="r" t="t"/>
              <a:pathLst>
                <a:path extrusionOk="0" h="610" w="1255">
                  <a:moveTo>
                    <a:pt x="24" y="183"/>
                  </a:moveTo>
                  <a:lnTo>
                    <a:pt x="24" y="183"/>
                  </a:lnTo>
                  <a:cubicBezTo>
                    <a:pt x="12" y="183"/>
                    <a:pt x="0" y="183"/>
                    <a:pt x="0" y="195"/>
                  </a:cubicBezTo>
                  <a:cubicBezTo>
                    <a:pt x="0" y="561"/>
                    <a:pt x="0" y="561"/>
                    <a:pt x="0" y="561"/>
                  </a:cubicBezTo>
                  <a:cubicBezTo>
                    <a:pt x="0" y="585"/>
                    <a:pt x="24" y="609"/>
                    <a:pt x="60" y="609"/>
                  </a:cubicBezTo>
                  <a:cubicBezTo>
                    <a:pt x="1205" y="609"/>
                    <a:pt x="1205" y="609"/>
                    <a:pt x="1205" y="609"/>
                  </a:cubicBezTo>
                  <a:cubicBezTo>
                    <a:pt x="1230" y="609"/>
                    <a:pt x="1254" y="585"/>
                    <a:pt x="1254" y="561"/>
                  </a:cubicBezTo>
                  <a:cubicBezTo>
                    <a:pt x="1254" y="25"/>
                    <a:pt x="1254" y="25"/>
                    <a:pt x="1254" y="25"/>
                  </a:cubicBezTo>
                  <a:cubicBezTo>
                    <a:pt x="1254" y="12"/>
                    <a:pt x="1242" y="0"/>
                    <a:pt x="1230" y="0"/>
                  </a:cubicBezTo>
                  <a:cubicBezTo>
                    <a:pt x="1217" y="0"/>
                    <a:pt x="1217" y="12"/>
                    <a:pt x="1217" y="25"/>
                  </a:cubicBezTo>
                  <a:cubicBezTo>
                    <a:pt x="1217" y="561"/>
                    <a:pt x="1217" y="561"/>
                    <a:pt x="1217" y="561"/>
                  </a:cubicBezTo>
                  <a:lnTo>
                    <a:pt x="1205" y="561"/>
                  </a:lnTo>
                  <a:cubicBezTo>
                    <a:pt x="998" y="561"/>
                    <a:pt x="998" y="561"/>
                    <a:pt x="998" y="561"/>
                  </a:cubicBezTo>
                  <a:cubicBezTo>
                    <a:pt x="998" y="268"/>
                    <a:pt x="998" y="268"/>
                    <a:pt x="998" y="268"/>
                  </a:cubicBezTo>
                  <a:cubicBezTo>
                    <a:pt x="998" y="256"/>
                    <a:pt x="998" y="256"/>
                    <a:pt x="986" y="256"/>
                  </a:cubicBezTo>
                  <a:cubicBezTo>
                    <a:pt x="986" y="256"/>
                    <a:pt x="974" y="256"/>
                    <a:pt x="974" y="268"/>
                  </a:cubicBezTo>
                  <a:cubicBezTo>
                    <a:pt x="974" y="561"/>
                    <a:pt x="974" y="561"/>
                    <a:pt x="974" y="561"/>
                  </a:cubicBezTo>
                  <a:cubicBezTo>
                    <a:pt x="730" y="561"/>
                    <a:pt x="730" y="561"/>
                    <a:pt x="730" y="561"/>
                  </a:cubicBezTo>
                  <a:cubicBezTo>
                    <a:pt x="730" y="12"/>
                    <a:pt x="730" y="12"/>
                    <a:pt x="730" y="12"/>
                  </a:cubicBezTo>
                  <a:lnTo>
                    <a:pt x="718" y="0"/>
                  </a:lnTo>
                  <a:cubicBezTo>
                    <a:pt x="706" y="0"/>
                    <a:pt x="706" y="12"/>
                    <a:pt x="706" y="12"/>
                  </a:cubicBezTo>
                  <a:cubicBezTo>
                    <a:pt x="706" y="561"/>
                    <a:pt x="706" y="561"/>
                    <a:pt x="706" y="561"/>
                  </a:cubicBezTo>
                  <a:cubicBezTo>
                    <a:pt x="292" y="561"/>
                    <a:pt x="292" y="561"/>
                    <a:pt x="292" y="561"/>
                  </a:cubicBezTo>
                  <a:cubicBezTo>
                    <a:pt x="292" y="451"/>
                    <a:pt x="292" y="451"/>
                    <a:pt x="292" y="451"/>
                  </a:cubicBezTo>
                  <a:cubicBezTo>
                    <a:pt x="292" y="451"/>
                    <a:pt x="292" y="439"/>
                    <a:pt x="280" y="439"/>
                  </a:cubicBezTo>
                  <a:lnTo>
                    <a:pt x="267" y="451"/>
                  </a:lnTo>
                  <a:cubicBezTo>
                    <a:pt x="267" y="561"/>
                    <a:pt x="267" y="561"/>
                    <a:pt x="267" y="561"/>
                  </a:cubicBezTo>
                  <a:cubicBezTo>
                    <a:pt x="60" y="561"/>
                    <a:pt x="60" y="561"/>
                    <a:pt x="60" y="561"/>
                  </a:cubicBezTo>
                  <a:cubicBezTo>
                    <a:pt x="48" y="561"/>
                    <a:pt x="48" y="561"/>
                    <a:pt x="48" y="561"/>
                  </a:cubicBezTo>
                  <a:cubicBezTo>
                    <a:pt x="48" y="195"/>
                    <a:pt x="48" y="195"/>
                    <a:pt x="48" y="195"/>
                  </a:cubicBezTo>
                  <a:cubicBezTo>
                    <a:pt x="48" y="183"/>
                    <a:pt x="36" y="183"/>
                    <a:pt x="24" y="183"/>
                  </a:cubicBezTo>
                </a:path>
              </a:pathLst>
            </a:custGeom>
            <a:solidFill>
              <a:srgbClr val="393E8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77" name="Google Shape;177;g1084203bc61_0_1122"/>
          <p:cNvSpPr/>
          <p:nvPr/>
        </p:nvSpPr>
        <p:spPr>
          <a:xfrm>
            <a:off x="3341885" y="1948169"/>
            <a:ext cx="348425" cy="329133"/>
          </a:xfrm>
          <a:custGeom>
            <a:rect b="b" l="l" r="r" t="t"/>
            <a:pathLst>
              <a:path extrusionOk="0" h="1280" w="1353">
                <a:moveTo>
                  <a:pt x="1267" y="414"/>
                </a:moveTo>
                <a:lnTo>
                  <a:pt x="1267" y="414"/>
                </a:lnTo>
                <a:cubicBezTo>
                  <a:pt x="938" y="365"/>
                  <a:pt x="938" y="365"/>
                  <a:pt x="938" y="365"/>
                </a:cubicBezTo>
                <a:cubicBezTo>
                  <a:pt x="926" y="365"/>
                  <a:pt x="914" y="353"/>
                  <a:pt x="902" y="341"/>
                </a:cubicBezTo>
                <a:cubicBezTo>
                  <a:pt x="755" y="49"/>
                  <a:pt x="755" y="49"/>
                  <a:pt x="755" y="49"/>
                </a:cubicBezTo>
                <a:cubicBezTo>
                  <a:pt x="743" y="12"/>
                  <a:pt x="707" y="0"/>
                  <a:pt x="670" y="0"/>
                </a:cubicBezTo>
                <a:cubicBezTo>
                  <a:pt x="646" y="0"/>
                  <a:pt x="609" y="12"/>
                  <a:pt x="597" y="49"/>
                </a:cubicBezTo>
                <a:cubicBezTo>
                  <a:pt x="451" y="341"/>
                  <a:pt x="451" y="341"/>
                  <a:pt x="451" y="341"/>
                </a:cubicBezTo>
                <a:cubicBezTo>
                  <a:pt x="439" y="353"/>
                  <a:pt x="426" y="365"/>
                  <a:pt x="414" y="365"/>
                </a:cubicBezTo>
                <a:cubicBezTo>
                  <a:pt x="85" y="414"/>
                  <a:pt x="85" y="414"/>
                  <a:pt x="85" y="414"/>
                </a:cubicBezTo>
                <a:cubicBezTo>
                  <a:pt x="49" y="426"/>
                  <a:pt x="25" y="451"/>
                  <a:pt x="13" y="475"/>
                </a:cubicBezTo>
                <a:cubicBezTo>
                  <a:pt x="0" y="512"/>
                  <a:pt x="13" y="548"/>
                  <a:pt x="37" y="572"/>
                </a:cubicBezTo>
                <a:cubicBezTo>
                  <a:pt x="268" y="804"/>
                  <a:pt x="268" y="804"/>
                  <a:pt x="268" y="804"/>
                </a:cubicBezTo>
                <a:cubicBezTo>
                  <a:pt x="280" y="816"/>
                  <a:pt x="293" y="828"/>
                  <a:pt x="280" y="840"/>
                </a:cubicBezTo>
                <a:cubicBezTo>
                  <a:pt x="232" y="1169"/>
                  <a:pt x="232" y="1169"/>
                  <a:pt x="232" y="1169"/>
                </a:cubicBezTo>
                <a:cubicBezTo>
                  <a:pt x="220" y="1206"/>
                  <a:pt x="232" y="1242"/>
                  <a:pt x="268" y="1266"/>
                </a:cubicBezTo>
                <a:cubicBezTo>
                  <a:pt x="280" y="1279"/>
                  <a:pt x="293" y="1279"/>
                  <a:pt x="317" y="1279"/>
                </a:cubicBezTo>
                <a:cubicBezTo>
                  <a:pt x="329" y="1279"/>
                  <a:pt x="342" y="1279"/>
                  <a:pt x="366" y="1266"/>
                </a:cubicBezTo>
                <a:cubicBezTo>
                  <a:pt x="658" y="1108"/>
                  <a:pt x="658" y="1108"/>
                  <a:pt x="658" y="1108"/>
                </a:cubicBezTo>
                <a:cubicBezTo>
                  <a:pt x="670" y="1108"/>
                  <a:pt x="683" y="1108"/>
                  <a:pt x="695" y="1108"/>
                </a:cubicBezTo>
                <a:cubicBezTo>
                  <a:pt x="987" y="1266"/>
                  <a:pt x="987" y="1266"/>
                  <a:pt x="987" y="1266"/>
                </a:cubicBezTo>
                <a:cubicBezTo>
                  <a:pt x="1024" y="1279"/>
                  <a:pt x="1060" y="1279"/>
                  <a:pt x="1084" y="1266"/>
                </a:cubicBezTo>
                <a:cubicBezTo>
                  <a:pt x="1121" y="1242"/>
                  <a:pt x="1133" y="1206"/>
                  <a:pt x="1121" y="1169"/>
                </a:cubicBezTo>
                <a:cubicBezTo>
                  <a:pt x="1072" y="840"/>
                  <a:pt x="1072" y="840"/>
                  <a:pt x="1072" y="840"/>
                </a:cubicBezTo>
                <a:cubicBezTo>
                  <a:pt x="1060" y="828"/>
                  <a:pt x="1072" y="816"/>
                  <a:pt x="1084" y="804"/>
                </a:cubicBezTo>
                <a:cubicBezTo>
                  <a:pt x="1316" y="572"/>
                  <a:pt x="1316" y="572"/>
                  <a:pt x="1316" y="572"/>
                </a:cubicBezTo>
                <a:cubicBezTo>
                  <a:pt x="1340" y="548"/>
                  <a:pt x="1352" y="512"/>
                  <a:pt x="1340" y="475"/>
                </a:cubicBezTo>
                <a:cubicBezTo>
                  <a:pt x="1328" y="451"/>
                  <a:pt x="1303" y="426"/>
                  <a:pt x="1267" y="414"/>
                </a:cubicBezTo>
                <a:close/>
                <a:moveTo>
                  <a:pt x="1291" y="536"/>
                </a:moveTo>
                <a:lnTo>
                  <a:pt x="1291" y="536"/>
                </a:lnTo>
                <a:cubicBezTo>
                  <a:pt x="1048" y="767"/>
                  <a:pt x="1048" y="767"/>
                  <a:pt x="1048" y="767"/>
                </a:cubicBezTo>
                <a:cubicBezTo>
                  <a:pt x="1024" y="792"/>
                  <a:pt x="1024" y="828"/>
                  <a:pt x="1024" y="853"/>
                </a:cubicBezTo>
                <a:cubicBezTo>
                  <a:pt x="1084" y="1181"/>
                  <a:pt x="1084" y="1181"/>
                  <a:pt x="1084" y="1181"/>
                </a:cubicBezTo>
                <a:cubicBezTo>
                  <a:pt x="1084" y="1194"/>
                  <a:pt x="1072" y="1218"/>
                  <a:pt x="1060" y="1230"/>
                </a:cubicBezTo>
                <a:cubicBezTo>
                  <a:pt x="1048" y="1242"/>
                  <a:pt x="1024" y="1242"/>
                  <a:pt x="1011" y="1230"/>
                </a:cubicBezTo>
                <a:cubicBezTo>
                  <a:pt x="719" y="1072"/>
                  <a:pt x="719" y="1072"/>
                  <a:pt x="719" y="1072"/>
                </a:cubicBezTo>
                <a:cubicBezTo>
                  <a:pt x="695" y="1059"/>
                  <a:pt x="658" y="1059"/>
                  <a:pt x="634" y="1072"/>
                </a:cubicBezTo>
                <a:cubicBezTo>
                  <a:pt x="342" y="1230"/>
                  <a:pt x="342" y="1230"/>
                  <a:pt x="342" y="1230"/>
                </a:cubicBezTo>
                <a:cubicBezTo>
                  <a:pt x="329" y="1242"/>
                  <a:pt x="305" y="1242"/>
                  <a:pt x="293" y="1230"/>
                </a:cubicBezTo>
                <a:cubicBezTo>
                  <a:pt x="280" y="1218"/>
                  <a:pt x="268" y="1194"/>
                  <a:pt x="268" y="1181"/>
                </a:cubicBezTo>
                <a:cubicBezTo>
                  <a:pt x="329" y="853"/>
                  <a:pt x="329" y="853"/>
                  <a:pt x="329" y="853"/>
                </a:cubicBezTo>
                <a:cubicBezTo>
                  <a:pt x="329" y="828"/>
                  <a:pt x="317" y="792"/>
                  <a:pt x="305" y="767"/>
                </a:cubicBezTo>
                <a:cubicBezTo>
                  <a:pt x="61" y="536"/>
                  <a:pt x="61" y="536"/>
                  <a:pt x="61" y="536"/>
                </a:cubicBezTo>
                <a:cubicBezTo>
                  <a:pt x="49" y="524"/>
                  <a:pt x="49" y="512"/>
                  <a:pt x="49" y="487"/>
                </a:cubicBezTo>
                <a:cubicBezTo>
                  <a:pt x="61" y="475"/>
                  <a:pt x="73" y="463"/>
                  <a:pt x="85" y="463"/>
                </a:cubicBezTo>
                <a:cubicBezTo>
                  <a:pt x="414" y="414"/>
                  <a:pt x="414" y="414"/>
                  <a:pt x="414" y="414"/>
                </a:cubicBezTo>
                <a:cubicBezTo>
                  <a:pt x="451" y="414"/>
                  <a:pt x="475" y="390"/>
                  <a:pt x="488" y="365"/>
                </a:cubicBezTo>
                <a:cubicBezTo>
                  <a:pt x="634" y="61"/>
                  <a:pt x="634" y="61"/>
                  <a:pt x="634" y="61"/>
                </a:cubicBezTo>
                <a:cubicBezTo>
                  <a:pt x="646" y="49"/>
                  <a:pt x="658" y="37"/>
                  <a:pt x="670" y="37"/>
                </a:cubicBezTo>
                <a:cubicBezTo>
                  <a:pt x="695" y="37"/>
                  <a:pt x="707" y="49"/>
                  <a:pt x="719" y="61"/>
                </a:cubicBezTo>
                <a:cubicBezTo>
                  <a:pt x="865" y="365"/>
                  <a:pt x="865" y="365"/>
                  <a:pt x="865" y="365"/>
                </a:cubicBezTo>
                <a:cubicBezTo>
                  <a:pt x="877" y="390"/>
                  <a:pt x="902" y="414"/>
                  <a:pt x="938" y="414"/>
                </a:cubicBezTo>
                <a:cubicBezTo>
                  <a:pt x="1267" y="463"/>
                  <a:pt x="1267" y="463"/>
                  <a:pt x="1267" y="463"/>
                </a:cubicBezTo>
                <a:cubicBezTo>
                  <a:pt x="1279" y="463"/>
                  <a:pt x="1291" y="475"/>
                  <a:pt x="1303" y="487"/>
                </a:cubicBezTo>
                <a:cubicBezTo>
                  <a:pt x="1303" y="512"/>
                  <a:pt x="1303" y="524"/>
                  <a:pt x="1291" y="536"/>
                </a:cubicBezTo>
                <a:close/>
              </a:path>
            </a:pathLst>
          </a:custGeom>
          <a:solidFill>
            <a:srgbClr val="393E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93E8F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78" name="Google Shape;178;g1084203bc61_0_1122"/>
          <p:cNvGrpSpPr/>
          <p:nvPr/>
        </p:nvGrpSpPr>
        <p:grpSpPr>
          <a:xfrm>
            <a:off x="3322585" y="3745414"/>
            <a:ext cx="348427" cy="347293"/>
            <a:chOff x="4328520" y="4181086"/>
            <a:chExt cx="464569" cy="463057"/>
          </a:xfrm>
        </p:grpSpPr>
        <p:sp>
          <p:nvSpPr>
            <p:cNvPr id="179" name="Google Shape;179;g1084203bc61_0_1122"/>
            <p:cNvSpPr/>
            <p:nvPr/>
          </p:nvSpPr>
          <p:spPr>
            <a:xfrm>
              <a:off x="4382998" y="4238590"/>
              <a:ext cx="410091" cy="405553"/>
            </a:xfrm>
            <a:custGeom>
              <a:rect b="b" l="l" r="r" t="t"/>
              <a:pathLst>
                <a:path extrusionOk="0" h="1183" w="1195">
                  <a:moveTo>
                    <a:pt x="598" y="0"/>
                  </a:moveTo>
                  <a:lnTo>
                    <a:pt x="598" y="0"/>
                  </a:lnTo>
                  <a:cubicBezTo>
                    <a:pt x="476" y="0"/>
                    <a:pt x="354" y="37"/>
                    <a:pt x="257" y="110"/>
                  </a:cubicBezTo>
                  <a:cubicBezTo>
                    <a:pt x="244" y="110"/>
                    <a:pt x="244" y="134"/>
                    <a:pt x="244" y="134"/>
                  </a:cubicBezTo>
                  <a:cubicBezTo>
                    <a:pt x="244" y="134"/>
                    <a:pt x="244" y="134"/>
                    <a:pt x="244" y="146"/>
                  </a:cubicBezTo>
                  <a:cubicBezTo>
                    <a:pt x="257" y="146"/>
                    <a:pt x="269" y="146"/>
                    <a:pt x="281" y="146"/>
                  </a:cubicBezTo>
                  <a:cubicBezTo>
                    <a:pt x="366" y="73"/>
                    <a:pt x="476" y="37"/>
                    <a:pt x="598" y="37"/>
                  </a:cubicBezTo>
                  <a:cubicBezTo>
                    <a:pt x="902" y="37"/>
                    <a:pt x="1145" y="281"/>
                    <a:pt x="1145" y="585"/>
                  </a:cubicBezTo>
                  <a:cubicBezTo>
                    <a:pt x="1145" y="889"/>
                    <a:pt x="902" y="1133"/>
                    <a:pt x="598" y="1133"/>
                  </a:cubicBezTo>
                  <a:cubicBezTo>
                    <a:pt x="293" y="1133"/>
                    <a:pt x="49" y="889"/>
                    <a:pt x="49" y="585"/>
                  </a:cubicBezTo>
                  <a:cubicBezTo>
                    <a:pt x="49" y="463"/>
                    <a:pt x="86" y="353"/>
                    <a:pt x="159" y="256"/>
                  </a:cubicBezTo>
                  <a:cubicBezTo>
                    <a:pt x="159" y="256"/>
                    <a:pt x="159" y="244"/>
                    <a:pt x="159" y="232"/>
                  </a:cubicBezTo>
                  <a:cubicBezTo>
                    <a:pt x="159" y="232"/>
                    <a:pt x="159" y="232"/>
                    <a:pt x="147" y="232"/>
                  </a:cubicBezTo>
                  <a:cubicBezTo>
                    <a:pt x="147" y="219"/>
                    <a:pt x="135" y="219"/>
                    <a:pt x="122" y="232"/>
                  </a:cubicBezTo>
                  <a:cubicBezTo>
                    <a:pt x="49" y="341"/>
                    <a:pt x="0" y="463"/>
                    <a:pt x="0" y="585"/>
                  </a:cubicBezTo>
                  <a:cubicBezTo>
                    <a:pt x="0" y="914"/>
                    <a:pt x="269" y="1182"/>
                    <a:pt x="598" y="1182"/>
                  </a:cubicBezTo>
                  <a:cubicBezTo>
                    <a:pt x="926" y="1182"/>
                    <a:pt x="1194" y="914"/>
                    <a:pt x="1194" y="585"/>
                  </a:cubicBezTo>
                  <a:cubicBezTo>
                    <a:pt x="1194" y="256"/>
                    <a:pt x="926" y="0"/>
                    <a:pt x="598" y="0"/>
                  </a:cubicBezTo>
                </a:path>
              </a:pathLst>
            </a:custGeom>
            <a:solidFill>
              <a:srgbClr val="393E8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93E8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0" name="Google Shape;180;g1084203bc61_0_1122"/>
            <p:cNvSpPr/>
            <p:nvPr/>
          </p:nvSpPr>
          <p:spPr>
            <a:xfrm>
              <a:off x="4454121" y="4306687"/>
              <a:ext cx="267844" cy="272386"/>
            </a:xfrm>
            <a:custGeom>
              <a:rect b="b" l="l" r="r" t="t"/>
              <a:pathLst>
                <a:path extrusionOk="0" h="793" w="780">
                  <a:moveTo>
                    <a:pt x="85" y="183"/>
                  </a:moveTo>
                  <a:lnTo>
                    <a:pt x="85" y="183"/>
                  </a:lnTo>
                  <a:cubicBezTo>
                    <a:pt x="85" y="183"/>
                    <a:pt x="85" y="183"/>
                    <a:pt x="85" y="170"/>
                  </a:cubicBezTo>
                  <a:cubicBezTo>
                    <a:pt x="73" y="170"/>
                    <a:pt x="61" y="170"/>
                    <a:pt x="61" y="183"/>
                  </a:cubicBezTo>
                  <a:cubicBezTo>
                    <a:pt x="12" y="244"/>
                    <a:pt x="0" y="317"/>
                    <a:pt x="0" y="390"/>
                  </a:cubicBezTo>
                  <a:cubicBezTo>
                    <a:pt x="0" y="609"/>
                    <a:pt x="170" y="792"/>
                    <a:pt x="390" y="792"/>
                  </a:cubicBezTo>
                  <a:cubicBezTo>
                    <a:pt x="609" y="792"/>
                    <a:pt x="779" y="609"/>
                    <a:pt x="779" y="390"/>
                  </a:cubicBezTo>
                  <a:cubicBezTo>
                    <a:pt x="779" y="170"/>
                    <a:pt x="609" y="0"/>
                    <a:pt x="390" y="0"/>
                  </a:cubicBezTo>
                  <a:cubicBezTo>
                    <a:pt x="316" y="0"/>
                    <a:pt x="243" y="24"/>
                    <a:pt x="182" y="61"/>
                  </a:cubicBezTo>
                  <a:cubicBezTo>
                    <a:pt x="170" y="61"/>
                    <a:pt x="170" y="86"/>
                    <a:pt x="170" y="86"/>
                  </a:cubicBezTo>
                  <a:cubicBezTo>
                    <a:pt x="170" y="86"/>
                    <a:pt x="170" y="98"/>
                    <a:pt x="182" y="98"/>
                  </a:cubicBezTo>
                  <a:cubicBezTo>
                    <a:pt x="182" y="98"/>
                    <a:pt x="195" y="98"/>
                    <a:pt x="207" y="98"/>
                  </a:cubicBezTo>
                  <a:cubicBezTo>
                    <a:pt x="255" y="61"/>
                    <a:pt x="328" y="49"/>
                    <a:pt x="390" y="49"/>
                  </a:cubicBezTo>
                  <a:cubicBezTo>
                    <a:pt x="584" y="49"/>
                    <a:pt x="743" y="195"/>
                    <a:pt x="743" y="390"/>
                  </a:cubicBezTo>
                  <a:cubicBezTo>
                    <a:pt x="743" y="585"/>
                    <a:pt x="584" y="743"/>
                    <a:pt x="390" y="743"/>
                  </a:cubicBezTo>
                  <a:cubicBezTo>
                    <a:pt x="195" y="743"/>
                    <a:pt x="36" y="585"/>
                    <a:pt x="36" y="390"/>
                  </a:cubicBezTo>
                  <a:cubicBezTo>
                    <a:pt x="36" y="329"/>
                    <a:pt x="61" y="268"/>
                    <a:pt x="97" y="207"/>
                  </a:cubicBezTo>
                  <a:cubicBezTo>
                    <a:pt x="97" y="195"/>
                    <a:pt x="97" y="183"/>
                    <a:pt x="85" y="183"/>
                  </a:cubicBezTo>
                </a:path>
              </a:pathLst>
            </a:custGeom>
            <a:solidFill>
              <a:srgbClr val="393E8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93E8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1" name="Google Shape;181;g1084203bc61_0_1122"/>
            <p:cNvSpPr/>
            <p:nvPr/>
          </p:nvSpPr>
          <p:spPr>
            <a:xfrm>
              <a:off x="4534323" y="4385376"/>
              <a:ext cx="108954" cy="108954"/>
            </a:xfrm>
            <a:custGeom>
              <a:rect b="b" l="l" r="r" t="t"/>
              <a:pathLst>
                <a:path extrusionOk="0" h="317" w="318">
                  <a:moveTo>
                    <a:pt x="37" y="121"/>
                  </a:moveTo>
                  <a:lnTo>
                    <a:pt x="37" y="121"/>
                  </a:lnTo>
                  <a:cubicBezTo>
                    <a:pt x="37" y="121"/>
                    <a:pt x="37" y="121"/>
                    <a:pt x="24" y="121"/>
                  </a:cubicBezTo>
                  <a:cubicBezTo>
                    <a:pt x="12" y="109"/>
                    <a:pt x="0" y="121"/>
                    <a:pt x="0" y="133"/>
                  </a:cubicBezTo>
                  <a:cubicBezTo>
                    <a:pt x="0" y="146"/>
                    <a:pt x="0" y="158"/>
                    <a:pt x="0" y="158"/>
                  </a:cubicBezTo>
                  <a:cubicBezTo>
                    <a:pt x="0" y="243"/>
                    <a:pt x="73" y="316"/>
                    <a:pt x="159" y="316"/>
                  </a:cubicBezTo>
                  <a:cubicBezTo>
                    <a:pt x="243" y="316"/>
                    <a:pt x="317" y="243"/>
                    <a:pt x="317" y="158"/>
                  </a:cubicBezTo>
                  <a:cubicBezTo>
                    <a:pt x="317" y="73"/>
                    <a:pt x="243" y="0"/>
                    <a:pt x="159" y="0"/>
                  </a:cubicBezTo>
                  <a:cubicBezTo>
                    <a:pt x="146" y="0"/>
                    <a:pt x="134" y="0"/>
                    <a:pt x="134" y="12"/>
                  </a:cubicBezTo>
                  <a:cubicBezTo>
                    <a:pt x="122" y="12"/>
                    <a:pt x="110" y="24"/>
                    <a:pt x="110" y="36"/>
                  </a:cubicBezTo>
                  <a:cubicBezTo>
                    <a:pt x="110" y="36"/>
                    <a:pt x="110" y="36"/>
                    <a:pt x="122" y="48"/>
                  </a:cubicBezTo>
                  <a:lnTo>
                    <a:pt x="134" y="48"/>
                  </a:lnTo>
                  <a:cubicBezTo>
                    <a:pt x="146" y="48"/>
                    <a:pt x="146" y="48"/>
                    <a:pt x="159" y="48"/>
                  </a:cubicBezTo>
                  <a:cubicBezTo>
                    <a:pt x="219" y="48"/>
                    <a:pt x="268" y="97"/>
                    <a:pt x="268" y="158"/>
                  </a:cubicBezTo>
                  <a:cubicBezTo>
                    <a:pt x="268" y="219"/>
                    <a:pt x="219" y="279"/>
                    <a:pt x="159" y="279"/>
                  </a:cubicBezTo>
                  <a:cubicBezTo>
                    <a:pt x="97" y="279"/>
                    <a:pt x="49" y="219"/>
                    <a:pt x="49" y="158"/>
                  </a:cubicBezTo>
                  <a:lnTo>
                    <a:pt x="49" y="146"/>
                  </a:lnTo>
                  <a:cubicBezTo>
                    <a:pt x="49" y="133"/>
                    <a:pt x="49" y="121"/>
                    <a:pt x="37" y="121"/>
                  </a:cubicBezTo>
                </a:path>
              </a:pathLst>
            </a:custGeom>
            <a:solidFill>
              <a:srgbClr val="393E8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93E8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2" name="Google Shape;182;g1084203bc61_0_1122"/>
            <p:cNvSpPr/>
            <p:nvPr/>
          </p:nvSpPr>
          <p:spPr>
            <a:xfrm>
              <a:off x="4328520" y="4181086"/>
              <a:ext cx="267846" cy="267846"/>
            </a:xfrm>
            <a:custGeom>
              <a:rect b="b" l="l" r="r" t="t"/>
              <a:pathLst>
                <a:path extrusionOk="0" h="780" w="781">
                  <a:moveTo>
                    <a:pt x="158" y="195"/>
                  </a:moveTo>
                  <a:lnTo>
                    <a:pt x="158" y="195"/>
                  </a:lnTo>
                  <a:cubicBezTo>
                    <a:pt x="207" y="231"/>
                    <a:pt x="207" y="231"/>
                    <a:pt x="207" y="231"/>
                  </a:cubicBezTo>
                  <a:cubicBezTo>
                    <a:pt x="110" y="231"/>
                    <a:pt x="110" y="231"/>
                    <a:pt x="110" y="231"/>
                  </a:cubicBezTo>
                  <a:cubicBezTo>
                    <a:pt x="98" y="231"/>
                    <a:pt x="86" y="243"/>
                    <a:pt x="86" y="256"/>
                  </a:cubicBezTo>
                  <a:cubicBezTo>
                    <a:pt x="86" y="268"/>
                    <a:pt x="98" y="280"/>
                    <a:pt x="110" y="280"/>
                  </a:cubicBezTo>
                  <a:cubicBezTo>
                    <a:pt x="244" y="280"/>
                    <a:pt x="244" y="280"/>
                    <a:pt x="244" y="280"/>
                  </a:cubicBezTo>
                  <a:cubicBezTo>
                    <a:pt x="341" y="377"/>
                    <a:pt x="341" y="377"/>
                    <a:pt x="341" y="377"/>
                  </a:cubicBezTo>
                  <a:cubicBezTo>
                    <a:pt x="487" y="523"/>
                    <a:pt x="487" y="523"/>
                    <a:pt x="487" y="523"/>
                  </a:cubicBezTo>
                  <a:cubicBezTo>
                    <a:pt x="658" y="694"/>
                    <a:pt x="658" y="694"/>
                    <a:pt x="658" y="694"/>
                  </a:cubicBezTo>
                  <a:cubicBezTo>
                    <a:pt x="743" y="779"/>
                    <a:pt x="743" y="779"/>
                    <a:pt x="743" y="779"/>
                  </a:cubicBezTo>
                  <a:cubicBezTo>
                    <a:pt x="743" y="779"/>
                    <a:pt x="743" y="779"/>
                    <a:pt x="756" y="779"/>
                  </a:cubicBezTo>
                  <a:lnTo>
                    <a:pt x="768" y="779"/>
                  </a:lnTo>
                  <a:cubicBezTo>
                    <a:pt x="780" y="767"/>
                    <a:pt x="780" y="755"/>
                    <a:pt x="768" y="743"/>
                  </a:cubicBezTo>
                  <a:cubicBezTo>
                    <a:pt x="694" y="657"/>
                    <a:pt x="694" y="657"/>
                    <a:pt x="694" y="657"/>
                  </a:cubicBezTo>
                  <a:cubicBezTo>
                    <a:pt x="512" y="487"/>
                    <a:pt x="512" y="487"/>
                    <a:pt x="512" y="487"/>
                  </a:cubicBezTo>
                  <a:cubicBezTo>
                    <a:pt x="378" y="341"/>
                    <a:pt x="378" y="341"/>
                    <a:pt x="378" y="341"/>
                  </a:cubicBezTo>
                  <a:cubicBezTo>
                    <a:pt x="280" y="256"/>
                    <a:pt x="280" y="256"/>
                    <a:pt x="280" y="256"/>
                  </a:cubicBezTo>
                  <a:cubicBezTo>
                    <a:pt x="280" y="110"/>
                    <a:pt x="280" y="110"/>
                    <a:pt x="280" y="110"/>
                  </a:cubicBezTo>
                  <a:cubicBezTo>
                    <a:pt x="280" y="97"/>
                    <a:pt x="268" y="85"/>
                    <a:pt x="256" y="85"/>
                  </a:cubicBezTo>
                  <a:cubicBezTo>
                    <a:pt x="244" y="85"/>
                    <a:pt x="232" y="97"/>
                    <a:pt x="232" y="110"/>
                  </a:cubicBezTo>
                  <a:cubicBezTo>
                    <a:pt x="232" y="207"/>
                    <a:pt x="232" y="207"/>
                    <a:pt x="232" y="207"/>
                  </a:cubicBezTo>
                  <a:cubicBezTo>
                    <a:pt x="195" y="158"/>
                    <a:pt x="195" y="158"/>
                    <a:pt x="195" y="158"/>
                  </a:cubicBezTo>
                  <a:cubicBezTo>
                    <a:pt x="195" y="24"/>
                    <a:pt x="195" y="24"/>
                    <a:pt x="195" y="24"/>
                  </a:cubicBezTo>
                  <a:cubicBezTo>
                    <a:pt x="195" y="12"/>
                    <a:pt x="183" y="0"/>
                    <a:pt x="171" y="0"/>
                  </a:cubicBezTo>
                  <a:cubicBezTo>
                    <a:pt x="158" y="0"/>
                    <a:pt x="146" y="12"/>
                    <a:pt x="146" y="24"/>
                  </a:cubicBezTo>
                  <a:cubicBezTo>
                    <a:pt x="146" y="146"/>
                    <a:pt x="146" y="146"/>
                    <a:pt x="146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12" y="146"/>
                    <a:pt x="0" y="158"/>
                    <a:pt x="0" y="170"/>
                  </a:cubicBezTo>
                  <a:cubicBezTo>
                    <a:pt x="0" y="182"/>
                    <a:pt x="12" y="195"/>
                    <a:pt x="25" y="195"/>
                  </a:cubicBezTo>
                  <a:lnTo>
                    <a:pt x="158" y="195"/>
                  </a:lnTo>
                </a:path>
              </a:pathLst>
            </a:custGeom>
            <a:solidFill>
              <a:srgbClr val="393E8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393E8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084203bc61_0_1403"/>
          <p:cNvSpPr txBox="1"/>
          <p:nvPr/>
        </p:nvSpPr>
        <p:spPr>
          <a:xfrm>
            <a:off x="2964800" y="749500"/>
            <a:ext cx="3129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2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Our Approach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1084203bc61_0_1403"/>
          <p:cNvSpPr txBox="1"/>
          <p:nvPr/>
        </p:nvSpPr>
        <p:spPr>
          <a:xfrm>
            <a:off x="1860300" y="1234288"/>
            <a:ext cx="54234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 chose Disneyland because</a:t>
            </a:r>
            <a:endParaRPr b="1" sz="17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★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Disneyland Park</a:t>
            </a: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is a land of magic where children and the young can find their dreams come true.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★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 Walt Disney said “Disneyland will never be completed. It will continue to grow and improve as long as there is imagination left in the world.”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g1084203bc61_0_1403"/>
          <p:cNvSpPr txBox="1"/>
          <p:nvPr/>
        </p:nvSpPr>
        <p:spPr>
          <a:xfrm>
            <a:off x="1860300" y="2839875"/>
            <a:ext cx="54234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 gained informative insights through</a:t>
            </a:r>
            <a:r>
              <a:rPr b="1" lang="en" sz="1700">
                <a:solidFill>
                  <a:srgbClr val="674EA7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1700">
              <a:solidFill>
                <a:srgbClr val="674EA7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★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Topic modeling to find out abstract topics which might serve as potential recommendations.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★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Sentiment prediction to classify customer reviews into positive and negative groups, helping decision makers evaluate Disneyland’s operational efficiency.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g1084203bc61_0_1419"/>
          <p:cNvPicPr preferRelativeResize="0"/>
          <p:nvPr/>
        </p:nvPicPr>
        <p:blipFill rotWithShape="1">
          <a:blip r:embed="rId3">
            <a:alphaModFix/>
          </a:blip>
          <a:srcRect b="1422" l="0" r="0" t="31781"/>
          <a:stretch/>
        </p:blipFill>
        <p:spPr>
          <a:xfrm>
            <a:off x="0" y="0"/>
            <a:ext cx="9144003" cy="3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1084203bc61_0_1419"/>
          <p:cNvSpPr/>
          <p:nvPr/>
        </p:nvSpPr>
        <p:spPr>
          <a:xfrm rot="10800000">
            <a:off x="6" y="2995222"/>
            <a:ext cx="9143982" cy="2137428"/>
          </a:xfrm>
          <a:prstGeom prst="flowChartDocument">
            <a:avLst/>
          </a:prstGeom>
          <a:gradFill>
            <a:gsLst>
              <a:gs pos="0">
                <a:srgbClr val="393E8F"/>
              </a:gs>
              <a:gs pos="100000">
                <a:srgbClr val="EFBEB7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1084203bc61_0_1419"/>
          <p:cNvSpPr txBox="1"/>
          <p:nvPr/>
        </p:nvSpPr>
        <p:spPr>
          <a:xfrm>
            <a:off x="3399975" y="3663725"/>
            <a:ext cx="5522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chemeClr val="lt1"/>
                </a:solidFill>
              </a:rPr>
              <a:t>Data Cleaning &amp; EDA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832c0a80d_0_8"/>
          <p:cNvSpPr txBox="1"/>
          <p:nvPr/>
        </p:nvSpPr>
        <p:spPr>
          <a:xfrm>
            <a:off x="1806550" y="787800"/>
            <a:ext cx="55116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2500">
                <a:solidFill>
                  <a:srgbClr val="262626"/>
                </a:solidFill>
              </a:rPr>
              <a:t>Data cleaning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10832c0a80d_0_8"/>
          <p:cNvSpPr/>
          <p:nvPr/>
        </p:nvSpPr>
        <p:spPr>
          <a:xfrm>
            <a:off x="4418561" y="1295864"/>
            <a:ext cx="306900" cy="45000"/>
          </a:xfrm>
          <a:prstGeom prst="roundRect">
            <a:avLst>
              <a:gd fmla="val 34191" name="adj"/>
            </a:avLst>
          </a:prstGeom>
          <a:gradFill>
            <a:gsLst>
              <a:gs pos="0">
                <a:schemeClr val="accent1"/>
              </a:gs>
              <a:gs pos="50000">
                <a:schemeClr val="accent2"/>
              </a:gs>
              <a:gs pos="100000">
                <a:schemeClr val="accent3"/>
              </a:gs>
            </a:gsLst>
            <a:lin ang="18900044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g10832c0a80d_0_8"/>
          <p:cNvSpPr txBox="1"/>
          <p:nvPr/>
        </p:nvSpPr>
        <p:spPr>
          <a:xfrm>
            <a:off x="1409625" y="1506475"/>
            <a:ext cx="69081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93E8F"/>
                </a:solidFill>
              </a:rPr>
              <a:t>Data overview </a:t>
            </a:r>
            <a:r>
              <a:rPr lang="en">
                <a:solidFill>
                  <a:srgbClr val="393E8F"/>
                </a:solidFill>
              </a:rPr>
              <a:t> </a:t>
            </a:r>
            <a:endParaRPr>
              <a:solidFill>
                <a:srgbClr val="393E8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42,656 reviews of 3 Disneyland branches - Paris, California, and Hong Kong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Rating ranging from 1(unsatisfied) to 5(satisfied)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Review Text made by </a:t>
            </a:r>
            <a:r>
              <a:rPr lang="en"/>
              <a:t>visitors </a:t>
            </a:r>
            <a:endParaRPr/>
          </a:p>
        </p:txBody>
      </p:sp>
      <p:sp>
        <p:nvSpPr>
          <p:cNvPr id="205" name="Google Shape;205;g10832c0a80d_0_8"/>
          <p:cNvSpPr txBox="1"/>
          <p:nvPr/>
        </p:nvSpPr>
        <p:spPr>
          <a:xfrm>
            <a:off x="1409625" y="2720750"/>
            <a:ext cx="69081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93E8F"/>
                </a:solidFill>
              </a:rPr>
              <a:t>Cleaning steps</a:t>
            </a:r>
            <a:r>
              <a:rPr b="1" lang="en" sz="1500">
                <a:solidFill>
                  <a:srgbClr val="393E8F"/>
                </a:solidFill>
              </a:rPr>
              <a:t>  </a:t>
            </a:r>
            <a:r>
              <a:rPr lang="en">
                <a:solidFill>
                  <a:srgbClr val="393E8F"/>
                </a:solidFill>
              </a:rPr>
              <a:t> </a:t>
            </a:r>
            <a:endParaRPr>
              <a:solidFill>
                <a:srgbClr val="393E8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Remove malformed characters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Reduce variations of frequently used words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Remove stopwords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Lemmatization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084203bc61_0_1525"/>
          <p:cNvSpPr txBox="1"/>
          <p:nvPr/>
        </p:nvSpPr>
        <p:spPr>
          <a:xfrm>
            <a:off x="1806550" y="787800"/>
            <a:ext cx="55116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2500">
                <a:solidFill>
                  <a:srgbClr val="262626"/>
                </a:solidFill>
              </a:rPr>
              <a:t>Data Distribution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g1084203bc61_0_1525"/>
          <p:cNvSpPr/>
          <p:nvPr/>
        </p:nvSpPr>
        <p:spPr>
          <a:xfrm>
            <a:off x="4418561" y="1295864"/>
            <a:ext cx="306900" cy="45000"/>
          </a:xfrm>
          <a:prstGeom prst="roundRect">
            <a:avLst>
              <a:gd fmla="val 34191" name="adj"/>
            </a:avLst>
          </a:prstGeom>
          <a:gradFill>
            <a:gsLst>
              <a:gs pos="0">
                <a:schemeClr val="accent1"/>
              </a:gs>
              <a:gs pos="50000">
                <a:schemeClr val="accent2"/>
              </a:gs>
              <a:gs pos="100000">
                <a:schemeClr val="accent3"/>
              </a:gs>
            </a:gsLst>
            <a:lin ang="18900044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g1084203bc61_0_1525"/>
          <p:cNvSpPr txBox="1"/>
          <p:nvPr/>
        </p:nvSpPr>
        <p:spPr>
          <a:xfrm>
            <a:off x="4954050" y="2106850"/>
            <a:ext cx="38802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93E8F"/>
                </a:solidFill>
              </a:rPr>
              <a:t>Rating Distribution </a:t>
            </a:r>
            <a:r>
              <a:rPr b="1" lang="en" sz="1500">
                <a:solidFill>
                  <a:srgbClr val="393E8F"/>
                </a:solidFill>
              </a:rPr>
              <a:t> </a:t>
            </a:r>
            <a:r>
              <a:rPr lang="en">
                <a:solidFill>
                  <a:srgbClr val="393E8F"/>
                </a:solidFill>
              </a:rPr>
              <a:t> </a:t>
            </a:r>
            <a:endParaRPr>
              <a:solidFill>
                <a:srgbClr val="393E8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16% Negative - Rating &lt;3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2% Neutral - Rating = 3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83% Positive - Rating &gt;3</a:t>
            </a:r>
            <a:endParaRPr/>
          </a:p>
        </p:txBody>
      </p:sp>
      <p:pic>
        <p:nvPicPr>
          <p:cNvPr id="213" name="Google Shape;213;g1084203bc61_0_15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340864"/>
            <a:ext cx="4420650" cy="2852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g1084203bc61_0_1466"/>
          <p:cNvPicPr preferRelativeResize="0"/>
          <p:nvPr/>
        </p:nvPicPr>
        <p:blipFill rotWithShape="1">
          <a:blip r:embed="rId3">
            <a:alphaModFix/>
          </a:blip>
          <a:srcRect b="11280" l="0" r="0" t="15282"/>
          <a:stretch/>
        </p:blipFill>
        <p:spPr>
          <a:xfrm>
            <a:off x="0" y="0"/>
            <a:ext cx="9144000" cy="377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1084203bc61_0_1466"/>
          <p:cNvSpPr/>
          <p:nvPr/>
        </p:nvSpPr>
        <p:spPr>
          <a:xfrm rot="10800000">
            <a:off x="6" y="2995222"/>
            <a:ext cx="9143982" cy="2137428"/>
          </a:xfrm>
          <a:prstGeom prst="flowChartDocument">
            <a:avLst/>
          </a:prstGeom>
          <a:gradFill>
            <a:gsLst>
              <a:gs pos="0">
                <a:srgbClr val="393E8F"/>
              </a:gs>
              <a:gs pos="100000">
                <a:srgbClr val="EFBEB7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1084203bc61_0_1466"/>
          <p:cNvSpPr txBox="1"/>
          <p:nvPr/>
        </p:nvSpPr>
        <p:spPr>
          <a:xfrm>
            <a:off x="4614325" y="3653850"/>
            <a:ext cx="665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" sz="4000">
                <a:solidFill>
                  <a:schemeClr val="lt1"/>
                </a:solidFill>
              </a:rPr>
              <a:t>Topic Modeling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1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D9A0FF"/>
      </a:accent1>
      <a:accent2>
        <a:srgbClr val="81D8FF"/>
      </a:accent2>
      <a:accent3>
        <a:srgbClr val="93F1ED"/>
      </a:accent3>
      <a:accent4>
        <a:srgbClr val="4E8542"/>
      </a:accent4>
      <a:accent5>
        <a:srgbClr val="604878"/>
      </a:accent5>
      <a:accent6>
        <a:srgbClr val="C19859"/>
      </a:accent6>
      <a:hlink>
        <a:srgbClr val="FF00FF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